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8" r:id="rId1"/>
  </p:sldMasterIdLst>
  <p:notesMasterIdLst>
    <p:notesMasterId r:id="rId30"/>
  </p:notesMasterIdLst>
  <p:sldIdLst>
    <p:sldId id="256" r:id="rId2"/>
    <p:sldId id="257" r:id="rId3"/>
    <p:sldId id="279" r:id="rId4"/>
    <p:sldId id="280" r:id="rId5"/>
    <p:sldId id="281" r:id="rId6"/>
    <p:sldId id="278" r:id="rId7"/>
    <p:sldId id="258" r:id="rId8"/>
    <p:sldId id="259" r:id="rId9"/>
    <p:sldId id="260" r:id="rId10"/>
    <p:sldId id="261" r:id="rId11"/>
    <p:sldId id="262" r:id="rId12"/>
    <p:sldId id="263" r:id="rId13"/>
    <p:sldId id="264" r:id="rId14"/>
    <p:sldId id="265" r:id="rId15"/>
    <p:sldId id="266" r:id="rId16"/>
    <p:sldId id="282" r:id="rId17"/>
    <p:sldId id="283"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6858000" type="screen4x3"/>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Palatino Linotype" panose="02040502050505030304" pitchFamily="18" charset="0"/>
      <p:regular r:id="rId37"/>
      <p:bold r:id="rId38"/>
      <p:italic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2607"/>
    <a:srgbClr val="BC2006"/>
    <a:srgbClr val="008C00"/>
    <a:srgbClr val="69B7CD"/>
    <a:srgbClr val="E95612"/>
    <a:srgbClr val="0066CC"/>
    <a:srgbClr val="DD4B08"/>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48" autoAdjust="0"/>
  </p:normalViewPr>
  <p:slideViewPr>
    <p:cSldViewPr>
      <p:cViewPr varScale="1">
        <p:scale>
          <a:sx n="61" d="100"/>
          <a:sy n="61" d="100"/>
        </p:scale>
        <p:origin x="1656"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A5791E-F644-4701-A859-E72159ED972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6477FDE-F301-4F83-940C-6B5ABCA86512}">
      <dgm:prSet/>
      <dgm:spPr/>
      <dgm:t>
        <a:bodyPr/>
        <a:lstStyle/>
        <a:p>
          <a:r>
            <a:rPr lang="en-US"/>
            <a:t>· Single instances, with a public or Elastic IP address </a:t>
          </a:r>
        </a:p>
      </dgm:t>
    </dgm:pt>
    <dgm:pt modelId="{62AD330D-B572-4638-997B-7C316BF14CDC}" type="parTrans" cxnId="{759BE625-E416-430A-B8F8-96D2DDA01348}">
      <dgm:prSet/>
      <dgm:spPr/>
      <dgm:t>
        <a:bodyPr/>
        <a:lstStyle/>
        <a:p>
          <a:endParaRPr lang="en-US"/>
        </a:p>
      </dgm:t>
    </dgm:pt>
    <dgm:pt modelId="{D0D7763E-2EE1-4F54-8A95-F685D14B6B43}" type="sibTrans" cxnId="{759BE625-E416-430A-B8F8-96D2DDA01348}">
      <dgm:prSet/>
      <dgm:spPr/>
      <dgm:t>
        <a:bodyPr/>
        <a:lstStyle/>
        <a:p>
          <a:endParaRPr lang="en-US"/>
        </a:p>
      </dgm:t>
    </dgm:pt>
    <dgm:pt modelId="{81403209-6296-4656-BA18-0A3775CC1259}">
      <dgm:prSet/>
      <dgm:spPr/>
      <dgm:t>
        <a:bodyPr/>
        <a:lstStyle/>
        <a:p>
          <a:r>
            <a:rPr lang="en-US"/>
            <a:t>· Groups of instances behind an Elastic Load Balancing load balancer, or third-party load balancer </a:t>
          </a:r>
        </a:p>
      </dgm:t>
    </dgm:pt>
    <dgm:pt modelId="{DAE9C148-B059-49A1-8370-2E6B417B219D}" type="parTrans" cxnId="{A1ED6F99-336B-41E4-97CD-AADC842A58BE}">
      <dgm:prSet/>
      <dgm:spPr/>
      <dgm:t>
        <a:bodyPr/>
        <a:lstStyle/>
        <a:p>
          <a:endParaRPr lang="en-US"/>
        </a:p>
      </dgm:t>
    </dgm:pt>
    <dgm:pt modelId="{E90ECEB6-F274-4232-9CA8-95CE87BC4AE3}" type="sibTrans" cxnId="{A1ED6F99-336B-41E4-97CD-AADC842A58BE}">
      <dgm:prSet/>
      <dgm:spPr/>
      <dgm:t>
        <a:bodyPr/>
        <a:lstStyle/>
        <a:p>
          <a:endParaRPr lang="en-US"/>
        </a:p>
      </dgm:t>
    </dgm:pt>
    <dgm:pt modelId="{2A41F100-E2E1-469D-BAC1-F6E07D94E2BA}">
      <dgm:prSet/>
      <dgm:spPr/>
      <dgm:t>
        <a:bodyPr/>
        <a:lstStyle/>
        <a:p>
          <a:r>
            <a:rPr lang="en-US"/>
            <a:t>· Instances in an Auto Scaling group with an Elastic Load Balancing load balancer as the front end </a:t>
          </a:r>
        </a:p>
      </dgm:t>
    </dgm:pt>
    <dgm:pt modelId="{46AA50B7-3EF0-4C5E-AB10-DBBE97E2C15E}" type="parTrans" cxnId="{47876AB6-EC4C-4F60-98C1-74A8A87BB390}">
      <dgm:prSet/>
      <dgm:spPr/>
      <dgm:t>
        <a:bodyPr/>
        <a:lstStyle/>
        <a:p>
          <a:endParaRPr lang="en-US"/>
        </a:p>
      </dgm:t>
    </dgm:pt>
    <dgm:pt modelId="{F75F2350-A3D7-4C22-ABB9-4ACF54F61E42}" type="sibTrans" cxnId="{47876AB6-EC4C-4F60-98C1-74A8A87BB390}">
      <dgm:prSet/>
      <dgm:spPr/>
      <dgm:t>
        <a:bodyPr/>
        <a:lstStyle/>
        <a:p>
          <a:endParaRPr lang="en-US"/>
        </a:p>
      </dgm:t>
    </dgm:pt>
    <dgm:pt modelId="{BCA08B90-32CD-4C19-AE85-AC13014A8A92}">
      <dgm:prSet/>
      <dgm:spPr/>
      <dgm:t>
        <a:bodyPr/>
        <a:lstStyle/>
        <a:p>
          <a:r>
            <a:rPr lang="en-US"/>
            <a:t>· Services running on an Amazon EC2 Container Service (Amazon ECS) cluster fronted by an Elastic Load Balancing load balancer</a:t>
          </a:r>
        </a:p>
      </dgm:t>
    </dgm:pt>
    <dgm:pt modelId="{515D7366-AF0E-4303-902A-2D09D5EFB3F0}" type="parTrans" cxnId="{625100A6-8B45-4A3C-B0B2-94FE74EE5867}">
      <dgm:prSet/>
      <dgm:spPr/>
      <dgm:t>
        <a:bodyPr/>
        <a:lstStyle/>
        <a:p>
          <a:endParaRPr lang="en-US"/>
        </a:p>
      </dgm:t>
    </dgm:pt>
    <dgm:pt modelId="{7E8C13CB-F74B-4025-BD8A-220CD911AEB1}" type="sibTrans" cxnId="{625100A6-8B45-4A3C-B0B2-94FE74EE5867}">
      <dgm:prSet/>
      <dgm:spPr/>
      <dgm:t>
        <a:bodyPr/>
        <a:lstStyle/>
        <a:p>
          <a:endParaRPr lang="en-US"/>
        </a:p>
      </dgm:t>
    </dgm:pt>
    <dgm:pt modelId="{9A2704FD-216F-4A8F-98D5-9694C76DFDAB}">
      <dgm:prSet/>
      <dgm:spPr/>
      <dgm:t>
        <a:bodyPr/>
        <a:lstStyle/>
        <a:p>
          <a:r>
            <a:rPr lang="en-US"/>
            <a:t>· Elastic Beanstalk environment web tiers </a:t>
          </a:r>
        </a:p>
      </dgm:t>
    </dgm:pt>
    <dgm:pt modelId="{5DEDF600-615C-40D8-95DB-7351F78B5CEF}" type="parTrans" cxnId="{8838A287-49A2-4188-A37C-A487727146A9}">
      <dgm:prSet/>
      <dgm:spPr/>
      <dgm:t>
        <a:bodyPr/>
        <a:lstStyle/>
        <a:p>
          <a:endParaRPr lang="en-US"/>
        </a:p>
      </dgm:t>
    </dgm:pt>
    <dgm:pt modelId="{98F1DF2B-31E5-4340-A861-360628BA4487}" type="sibTrans" cxnId="{8838A287-49A2-4188-A37C-A487727146A9}">
      <dgm:prSet/>
      <dgm:spPr/>
      <dgm:t>
        <a:bodyPr/>
        <a:lstStyle/>
        <a:p>
          <a:endParaRPr lang="en-US"/>
        </a:p>
      </dgm:t>
    </dgm:pt>
    <dgm:pt modelId="{BD79B0B8-6B91-493A-BE2D-3ADF7E6355C9}">
      <dgm:prSet/>
      <dgm:spPr/>
      <dgm:t>
        <a:bodyPr/>
        <a:lstStyle/>
        <a:p>
          <a:r>
            <a:rPr lang="en-US"/>
            <a:t>· Other configurations that expose an IP or DNS endpoint</a:t>
          </a:r>
        </a:p>
      </dgm:t>
    </dgm:pt>
    <dgm:pt modelId="{0DCF723E-A1A6-478D-BFF6-11672573EC0D}" type="parTrans" cxnId="{5E5228D9-983F-44BB-9453-9D113680BAC7}">
      <dgm:prSet/>
      <dgm:spPr/>
      <dgm:t>
        <a:bodyPr/>
        <a:lstStyle/>
        <a:p>
          <a:endParaRPr lang="en-US"/>
        </a:p>
      </dgm:t>
    </dgm:pt>
    <dgm:pt modelId="{549DDD7B-10AD-4FD2-8355-847D5978BEC1}" type="sibTrans" cxnId="{5E5228D9-983F-44BB-9453-9D113680BAC7}">
      <dgm:prSet/>
      <dgm:spPr/>
      <dgm:t>
        <a:bodyPr/>
        <a:lstStyle/>
        <a:p>
          <a:endParaRPr lang="en-US"/>
        </a:p>
      </dgm:t>
    </dgm:pt>
    <dgm:pt modelId="{1F259A91-4725-41FD-B121-2895541F8F0F}" type="pres">
      <dgm:prSet presAssocID="{8EA5791E-F644-4701-A859-E72159ED9725}" presName="linear" presStyleCnt="0">
        <dgm:presLayoutVars>
          <dgm:animLvl val="lvl"/>
          <dgm:resizeHandles val="exact"/>
        </dgm:presLayoutVars>
      </dgm:prSet>
      <dgm:spPr/>
    </dgm:pt>
    <dgm:pt modelId="{C6FB3CC8-2D8C-4433-B7CC-E8D0C999D66F}" type="pres">
      <dgm:prSet presAssocID="{26477FDE-F301-4F83-940C-6B5ABCA86512}" presName="parentText" presStyleLbl="node1" presStyleIdx="0" presStyleCnt="6">
        <dgm:presLayoutVars>
          <dgm:chMax val="0"/>
          <dgm:bulletEnabled val="1"/>
        </dgm:presLayoutVars>
      </dgm:prSet>
      <dgm:spPr/>
    </dgm:pt>
    <dgm:pt modelId="{33B901A4-C8CA-4CA7-8B3A-951402CB17B3}" type="pres">
      <dgm:prSet presAssocID="{D0D7763E-2EE1-4F54-8A95-F685D14B6B43}" presName="spacer" presStyleCnt="0"/>
      <dgm:spPr/>
    </dgm:pt>
    <dgm:pt modelId="{E0C908D4-2183-44A6-9F55-D2B497F6160E}" type="pres">
      <dgm:prSet presAssocID="{81403209-6296-4656-BA18-0A3775CC1259}" presName="parentText" presStyleLbl="node1" presStyleIdx="1" presStyleCnt="6">
        <dgm:presLayoutVars>
          <dgm:chMax val="0"/>
          <dgm:bulletEnabled val="1"/>
        </dgm:presLayoutVars>
      </dgm:prSet>
      <dgm:spPr/>
    </dgm:pt>
    <dgm:pt modelId="{B1213BEF-B96C-4EB8-B62B-A8287A501575}" type="pres">
      <dgm:prSet presAssocID="{E90ECEB6-F274-4232-9CA8-95CE87BC4AE3}" presName="spacer" presStyleCnt="0"/>
      <dgm:spPr/>
    </dgm:pt>
    <dgm:pt modelId="{6BDB073D-E2B1-4F85-98FF-1E7A9CB17095}" type="pres">
      <dgm:prSet presAssocID="{2A41F100-E2E1-469D-BAC1-F6E07D94E2BA}" presName="parentText" presStyleLbl="node1" presStyleIdx="2" presStyleCnt="6">
        <dgm:presLayoutVars>
          <dgm:chMax val="0"/>
          <dgm:bulletEnabled val="1"/>
        </dgm:presLayoutVars>
      </dgm:prSet>
      <dgm:spPr/>
    </dgm:pt>
    <dgm:pt modelId="{761B088D-EA73-4E70-A6BC-9C75445DC0B1}" type="pres">
      <dgm:prSet presAssocID="{F75F2350-A3D7-4C22-ABB9-4ACF54F61E42}" presName="spacer" presStyleCnt="0"/>
      <dgm:spPr/>
    </dgm:pt>
    <dgm:pt modelId="{46512E2B-3AC4-49CB-B303-701FC1FD2B40}" type="pres">
      <dgm:prSet presAssocID="{BCA08B90-32CD-4C19-AE85-AC13014A8A92}" presName="parentText" presStyleLbl="node1" presStyleIdx="3" presStyleCnt="6">
        <dgm:presLayoutVars>
          <dgm:chMax val="0"/>
          <dgm:bulletEnabled val="1"/>
        </dgm:presLayoutVars>
      </dgm:prSet>
      <dgm:spPr/>
    </dgm:pt>
    <dgm:pt modelId="{EACC7CE6-5CED-4651-8DA7-957E72AF4FE9}" type="pres">
      <dgm:prSet presAssocID="{7E8C13CB-F74B-4025-BD8A-220CD911AEB1}" presName="spacer" presStyleCnt="0"/>
      <dgm:spPr/>
    </dgm:pt>
    <dgm:pt modelId="{32010CBC-DE4E-4480-AEC1-4E58083C547A}" type="pres">
      <dgm:prSet presAssocID="{9A2704FD-216F-4A8F-98D5-9694C76DFDAB}" presName="parentText" presStyleLbl="node1" presStyleIdx="4" presStyleCnt="6">
        <dgm:presLayoutVars>
          <dgm:chMax val="0"/>
          <dgm:bulletEnabled val="1"/>
        </dgm:presLayoutVars>
      </dgm:prSet>
      <dgm:spPr/>
    </dgm:pt>
    <dgm:pt modelId="{4324C933-A40B-41D2-86D6-5295BD030988}" type="pres">
      <dgm:prSet presAssocID="{98F1DF2B-31E5-4340-A861-360628BA4487}" presName="spacer" presStyleCnt="0"/>
      <dgm:spPr/>
    </dgm:pt>
    <dgm:pt modelId="{10337910-9B88-4633-8C09-0C0ED20CC21E}" type="pres">
      <dgm:prSet presAssocID="{BD79B0B8-6B91-493A-BE2D-3ADF7E6355C9}" presName="parentText" presStyleLbl="node1" presStyleIdx="5" presStyleCnt="6">
        <dgm:presLayoutVars>
          <dgm:chMax val="0"/>
          <dgm:bulletEnabled val="1"/>
        </dgm:presLayoutVars>
      </dgm:prSet>
      <dgm:spPr/>
    </dgm:pt>
  </dgm:ptLst>
  <dgm:cxnLst>
    <dgm:cxn modelId="{BCFDF718-7116-4CEC-8316-885D491451D5}" type="presOf" srcId="{81403209-6296-4656-BA18-0A3775CC1259}" destId="{E0C908D4-2183-44A6-9F55-D2B497F6160E}" srcOrd="0" destOrd="0" presId="urn:microsoft.com/office/officeart/2005/8/layout/vList2"/>
    <dgm:cxn modelId="{759BE625-E416-430A-B8F8-96D2DDA01348}" srcId="{8EA5791E-F644-4701-A859-E72159ED9725}" destId="{26477FDE-F301-4F83-940C-6B5ABCA86512}" srcOrd="0" destOrd="0" parTransId="{62AD330D-B572-4638-997B-7C316BF14CDC}" sibTransId="{D0D7763E-2EE1-4F54-8A95-F685D14B6B43}"/>
    <dgm:cxn modelId="{71C29D30-AEFF-45B8-9EE1-715F7F1FFC03}" type="presOf" srcId="{2A41F100-E2E1-469D-BAC1-F6E07D94E2BA}" destId="{6BDB073D-E2B1-4F85-98FF-1E7A9CB17095}" srcOrd="0" destOrd="0" presId="urn:microsoft.com/office/officeart/2005/8/layout/vList2"/>
    <dgm:cxn modelId="{B867BC3C-E1C5-4422-9166-BDD2ED624A60}" type="presOf" srcId="{9A2704FD-216F-4A8F-98D5-9694C76DFDAB}" destId="{32010CBC-DE4E-4480-AEC1-4E58083C547A}" srcOrd="0" destOrd="0" presId="urn:microsoft.com/office/officeart/2005/8/layout/vList2"/>
    <dgm:cxn modelId="{C6345B4E-E359-4A90-8A20-EB061F6C815B}" type="presOf" srcId="{8EA5791E-F644-4701-A859-E72159ED9725}" destId="{1F259A91-4725-41FD-B121-2895541F8F0F}" srcOrd="0" destOrd="0" presId="urn:microsoft.com/office/officeart/2005/8/layout/vList2"/>
    <dgm:cxn modelId="{1B9F4D55-BD62-4047-B201-AEA49A267A67}" type="presOf" srcId="{26477FDE-F301-4F83-940C-6B5ABCA86512}" destId="{C6FB3CC8-2D8C-4433-B7CC-E8D0C999D66F}" srcOrd="0" destOrd="0" presId="urn:microsoft.com/office/officeart/2005/8/layout/vList2"/>
    <dgm:cxn modelId="{8838A287-49A2-4188-A37C-A487727146A9}" srcId="{8EA5791E-F644-4701-A859-E72159ED9725}" destId="{9A2704FD-216F-4A8F-98D5-9694C76DFDAB}" srcOrd="4" destOrd="0" parTransId="{5DEDF600-615C-40D8-95DB-7351F78B5CEF}" sibTransId="{98F1DF2B-31E5-4340-A861-360628BA4487}"/>
    <dgm:cxn modelId="{A1ED6F99-336B-41E4-97CD-AADC842A58BE}" srcId="{8EA5791E-F644-4701-A859-E72159ED9725}" destId="{81403209-6296-4656-BA18-0A3775CC1259}" srcOrd="1" destOrd="0" parTransId="{DAE9C148-B059-49A1-8370-2E6B417B219D}" sibTransId="{E90ECEB6-F274-4232-9CA8-95CE87BC4AE3}"/>
    <dgm:cxn modelId="{DDEA919C-9E95-4348-ACE6-B52F406F10F5}" type="presOf" srcId="{BD79B0B8-6B91-493A-BE2D-3ADF7E6355C9}" destId="{10337910-9B88-4633-8C09-0C0ED20CC21E}" srcOrd="0" destOrd="0" presId="urn:microsoft.com/office/officeart/2005/8/layout/vList2"/>
    <dgm:cxn modelId="{625100A6-8B45-4A3C-B0B2-94FE74EE5867}" srcId="{8EA5791E-F644-4701-A859-E72159ED9725}" destId="{BCA08B90-32CD-4C19-AE85-AC13014A8A92}" srcOrd="3" destOrd="0" parTransId="{515D7366-AF0E-4303-902A-2D09D5EFB3F0}" sibTransId="{7E8C13CB-F74B-4025-BD8A-220CD911AEB1}"/>
    <dgm:cxn modelId="{47876AB6-EC4C-4F60-98C1-74A8A87BB390}" srcId="{8EA5791E-F644-4701-A859-E72159ED9725}" destId="{2A41F100-E2E1-469D-BAC1-F6E07D94E2BA}" srcOrd="2" destOrd="0" parTransId="{46AA50B7-3EF0-4C5E-AB10-DBBE97E2C15E}" sibTransId="{F75F2350-A3D7-4C22-ABB9-4ACF54F61E42}"/>
    <dgm:cxn modelId="{5E5228D9-983F-44BB-9453-9D113680BAC7}" srcId="{8EA5791E-F644-4701-A859-E72159ED9725}" destId="{BD79B0B8-6B91-493A-BE2D-3ADF7E6355C9}" srcOrd="5" destOrd="0" parTransId="{0DCF723E-A1A6-478D-BFF6-11672573EC0D}" sibTransId="{549DDD7B-10AD-4FD2-8355-847D5978BEC1}"/>
    <dgm:cxn modelId="{4EBF87ED-1962-41B8-BB07-1151AC7F6A2B}" type="presOf" srcId="{BCA08B90-32CD-4C19-AE85-AC13014A8A92}" destId="{46512E2B-3AC4-49CB-B303-701FC1FD2B40}" srcOrd="0" destOrd="0" presId="urn:microsoft.com/office/officeart/2005/8/layout/vList2"/>
    <dgm:cxn modelId="{DCAA1717-AD69-49DC-A31A-88346D7DC7DC}" type="presParOf" srcId="{1F259A91-4725-41FD-B121-2895541F8F0F}" destId="{C6FB3CC8-2D8C-4433-B7CC-E8D0C999D66F}" srcOrd="0" destOrd="0" presId="urn:microsoft.com/office/officeart/2005/8/layout/vList2"/>
    <dgm:cxn modelId="{CB1650D3-F111-4220-BDEB-BE8937627639}" type="presParOf" srcId="{1F259A91-4725-41FD-B121-2895541F8F0F}" destId="{33B901A4-C8CA-4CA7-8B3A-951402CB17B3}" srcOrd="1" destOrd="0" presId="urn:microsoft.com/office/officeart/2005/8/layout/vList2"/>
    <dgm:cxn modelId="{12F675BC-898A-49A7-9560-8141C1300C9D}" type="presParOf" srcId="{1F259A91-4725-41FD-B121-2895541F8F0F}" destId="{E0C908D4-2183-44A6-9F55-D2B497F6160E}" srcOrd="2" destOrd="0" presId="urn:microsoft.com/office/officeart/2005/8/layout/vList2"/>
    <dgm:cxn modelId="{2768CF9D-8609-491A-92E6-611C5A59A778}" type="presParOf" srcId="{1F259A91-4725-41FD-B121-2895541F8F0F}" destId="{B1213BEF-B96C-4EB8-B62B-A8287A501575}" srcOrd="3" destOrd="0" presId="urn:microsoft.com/office/officeart/2005/8/layout/vList2"/>
    <dgm:cxn modelId="{B4DCA375-BFCD-4A98-9D47-56B769789C5F}" type="presParOf" srcId="{1F259A91-4725-41FD-B121-2895541F8F0F}" destId="{6BDB073D-E2B1-4F85-98FF-1E7A9CB17095}" srcOrd="4" destOrd="0" presId="urn:microsoft.com/office/officeart/2005/8/layout/vList2"/>
    <dgm:cxn modelId="{C8D4A265-858E-4CF3-893B-193F23757C03}" type="presParOf" srcId="{1F259A91-4725-41FD-B121-2895541F8F0F}" destId="{761B088D-EA73-4E70-A6BC-9C75445DC0B1}" srcOrd="5" destOrd="0" presId="urn:microsoft.com/office/officeart/2005/8/layout/vList2"/>
    <dgm:cxn modelId="{087E4DF7-AB20-48F6-B6CD-87461A7FF4F1}" type="presParOf" srcId="{1F259A91-4725-41FD-B121-2895541F8F0F}" destId="{46512E2B-3AC4-49CB-B303-701FC1FD2B40}" srcOrd="6" destOrd="0" presId="urn:microsoft.com/office/officeart/2005/8/layout/vList2"/>
    <dgm:cxn modelId="{2A4FBAFF-5562-42B0-92B4-824E079CED08}" type="presParOf" srcId="{1F259A91-4725-41FD-B121-2895541F8F0F}" destId="{EACC7CE6-5CED-4651-8DA7-957E72AF4FE9}" srcOrd="7" destOrd="0" presId="urn:microsoft.com/office/officeart/2005/8/layout/vList2"/>
    <dgm:cxn modelId="{2004FFA5-0B93-425C-98F6-B27FE603F471}" type="presParOf" srcId="{1F259A91-4725-41FD-B121-2895541F8F0F}" destId="{32010CBC-DE4E-4480-AEC1-4E58083C547A}" srcOrd="8" destOrd="0" presId="urn:microsoft.com/office/officeart/2005/8/layout/vList2"/>
    <dgm:cxn modelId="{08BC376D-6D5A-477F-8A48-F3B953DD75EE}" type="presParOf" srcId="{1F259A91-4725-41FD-B121-2895541F8F0F}" destId="{4324C933-A40B-41D2-86D6-5295BD030988}" srcOrd="9" destOrd="0" presId="urn:microsoft.com/office/officeart/2005/8/layout/vList2"/>
    <dgm:cxn modelId="{49704403-1EDB-408F-9EBD-94CB5E00501C}" type="presParOf" srcId="{1F259A91-4725-41FD-B121-2895541F8F0F}" destId="{10337910-9B88-4633-8C09-0C0ED20CC21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B3CC8-2D8C-4433-B7CC-E8D0C999D66F}">
      <dsp:nvSpPr>
        <dsp:cNvPr id="0" name=""/>
        <dsp:cNvSpPr/>
      </dsp:nvSpPr>
      <dsp:spPr>
        <a:xfrm>
          <a:off x="0" y="28307"/>
          <a:ext cx="5098256" cy="89381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 Single instances, with a public or Elastic IP address </a:t>
          </a:r>
        </a:p>
      </dsp:txBody>
      <dsp:txXfrm>
        <a:off x="43633" y="71940"/>
        <a:ext cx="5010990" cy="806550"/>
      </dsp:txXfrm>
    </dsp:sp>
    <dsp:sp modelId="{E0C908D4-2183-44A6-9F55-D2B497F6160E}">
      <dsp:nvSpPr>
        <dsp:cNvPr id="0" name=""/>
        <dsp:cNvSpPr/>
      </dsp:nvSpPr>
      <dsp:spPr>
        <a:xfrm>
          <a:off x="0" y="968203"/>
          <a:ext cx="5098256" cy="893816"/>
        </a:xfrm>
        <a:prstGeom prst="roundRect">
          <a:avLst/>
        </a:prstGeom>
        <a:solidFill>
          <a:schemeClr val="accent2">
            <a:hueOff val="7808"/>
            <a:satOff val="-5375"/>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 Groups of instances behind an Elastic Load Balancing load balancer, or third-party load balancer </a:t>
          </a:r>
        </a:p>
      </dsp:txBody>
      <dsp:txXfrm>
        <a:off x="43633" y="1011836"/>
        <a:ext cx="5010990" cy="806550"/>
      </dsp:txXfrm>
    </dsp:sp>
    <dsp:sp modelId="{6BDB073D-E2B1-4F85-98FF-1E7A9CB17095}">
      <dsp:nvSpPr>
        <dsp:cNvPr id="0" name=""/>
        <dsp:cNvSpPr/>
      </dsp:nvSpPr>
      <dsp:spPr>
        <a:xfrm>
          <a:off x="0" y="1908099"/>
          <a:ext cx="5098256" cy="893816"/>
        </a:xfrm>
        <a:prstGeom prst="roundRect">
          <a:avLst/>
        </a:prstGeom>
        <a:solidFill>
          <a:schemeClr val="accent2">
            <a:hueOff val="15615"/>
            <a:satOff val="-10750"/>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 Instances in an Auto Scaling group with an Elastic Load Balancing load balancer as the front end </a:t>
          </a:r>
        </a:p>
      </dsp:txBody>
      <dsp:txXfrm>
        <a:off x="43633" y="1951732"/>
        <a:ext cx="5010990" cy="806550"/>
      </dsp:txXfrm>
    </dsp:sp>
    <dsp:sp modelId="{46512E2B-3AC4-49CB-B303-701FC1FD2B40}">
      <dsp:nvSpPr>
        <dsp:cNvPr id="0" name=""/>
        <dsp:cNvSpPr/>
      </dsp:nvSpPr>
      <dsp:spPr>
        <a:xfrm>
          <a:off x="0" y="2847996"/>
          <a:ext cx="5098256" cy="893816"/>
        </a:xfrm>
        <a:prstGeom prst="roundRect">
          <a:avLst/>
        </a:prstGeom>
        <a:solidFill>
          <a:schemeClr val="accent2">
            <a:hueOff val="23423"/>
            <a:satOff val="-16126"/>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 Services running on an Amazon EC2 Container Service (Amazon ECS) cluster fronted by an Elastic Load Balancing load balancer</a:t>
          </a:r>
        </a:p>
      </dsp:txBody>
      <dsp:txXfrm>
        <a:off x="43633" y="2891629"/>
        <a:ext cx="5010990" cy="806550"/>
      </dsp:txXfrm>
    </dsp:sp>
    <dsp:sp modelId="{32010CBC-DE4E-4480-AEC1-4E58083C547A}">
      <dsp:nvSpPr>
        <dsp:cNvPr id="0" name=""/>
        <dsp:cNvSpPr/>
      </dsp:nvSpPr>
      <dsp:spPr>
        <a:xfrm>
          <a:off x="0" y="3787892"/>
          <a:ext cx="5098256" cy="893816"/>
        </a:xfrm>
        <a:prstGeom prst="roundRect">
          <a:avLst/>
        </a:prstGeom>
        <a:solidFill>
          <a:schemeClr val="accent2">
            <a:hueOff val="31230"/>
            <a:satOff val="-21501"/>
            <a:lumOff val="-54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 Elastic Beanstalk environment web tiers </a:t>
          </a:r>
        </a:p>
      </dsp:txBody>
      <dsp:txXfrm>
        <a:off x="43633" y="3831525"/>
        <a:ext cx="5010990" cy="806550"/>
      </dsp:txXfrm>
    </dsp:sp>
    <dsp:sp modelId="{10337910-9B88-4633-8C09-0C0ED20CC21E}">
      <dsp:nvSpPr>
        <dsp:cNvPr id="0" name=""/>
        <dsp:cNvSpPr/>
      </dsp:nvSpPr>
      <dsp:spPr>
        <a:xfrm>
          <a:off x="0" y="4727788"/>
          <a:ext cx="5098256" cy="893816"/>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 Other configurations that expose an IP or DNS endpoint</a:t>
          </a:r>
        </a:p>
      </dsp:txBody>
      <dsp:txXfrm>
        <a:off x="43633" y="4771421"/>
        <a:ext cx="5010990" cy="8065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96E7B-64BC-4B14-9FE3-9BDD35F0B566}" type="datetimeFigureOut">
              <a:rPr lang="en-US" smtClean="0"/>
              <a:t>3/25/2019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CB2B43-77EA-4659-99D2-D9864EEEF861}" type="slidenum">
              <a:rPr lang="en-US" smtClean="0"/>
              <a:t>‹#›</a:t>
            </a:fld>
            <a:endParaRPr lang="en-US"/>
          </a:p>
        </p:txBody>
      </p:sp>
    </p:spTree>
    <p:extLst>
      <p:ext uri="{BB962C8B-B14F-4D97-AF65-F5344CB8AC3E}">
        <p14:creationId xmlns:p14="http://schemas.microsoft.com/office/powerpoint/2010/main" val="32794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690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111080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22894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495282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DC652C-E2CF-41E3-94E5-4DEFBC408DB9}"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94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DC652C-E2CF-41E3-94E5-4DEFBC408DB9}" type="datetimeFigureOut">
              <a:rPr lang="en-US" smtClean="0"/>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2621806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DC652C-E2CF-41E3-94E5-4DEFBC408DB9}" type="datetimeFigureOut">
              <a:rPr lang="en-US" smtClean="0"/>
              <a:t>3/25/2019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539889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DC652C-E2CF-41E3-94E5-4DEFBC408DB9}" type="datetimeFigureOut">
              <a:rPr lang="en-US" smtClean="0"/>
              <a:t>3/25/2019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32306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3DC652C-E2CF-41E3-94E5-4DEFBC408DB9}" type="datetimeFigureOut">
              <a:rPr lang="en-US" smtClean="0"/>
              <a:t>3/25/2019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158831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63DC652C-E2CF-41E3-94E5-4DEFBC408DB9}" type="datetimeFigureOut">
              <a:rPr lang="en-US" smtClean="0"/>
              <a:t>3/25/2019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D1F7866-BAB0-404C-B80A-0A091DECADAC}" type="slidenum">
              <a:rPr lang="en-US" smtClean="0"/>
              <a:t>‹#›</a:t>
            </a:fld>
            <a:endParaRPr lang="en-US"/>
          </a:p>
        </p:txBody>
      </p:sp>
    </p:spTree>
    <p:extLst>
      <p:ext uri="{BB962C8B-B14F-4D97-AF65-F5344CB8AC3E}">
        <p14:creationId xmlns:p14="http://schemas.microsoft.com/office/powerpoint/2010/main" val="1680001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DC652C-E2CF-41E3-94E5-4DEFBC408DB9}" type="datetimeFigureOut">
              <a:rPr lang="en-US" smtClean="0"/>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783672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63DC652C-E2CF-41E3-94E5-4DEFBC408DB9}" type="datetimeFigureOut">
              <a:rPr lang="en-US" smtClean="0"/>
              <a:t>3/25/2019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D1F7866-BAB0-404C-B80A-0A091DECADAC}"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78646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634363"/>
            <a:ext cx="7772400" cy="1470025"/>
          </a:xfrm>
        </p:spPr>
        <p:txBody>
          <a:bodyPr>
            <a:noAutofit/>
          </a:bodyPr>
          <a:lstStyle/>
          <a:p>
            <a:r>
              <a:rPr lang="en-US" sz="4400" b="1" dirty="0"/>
              <a:t> Blue/Green Deployment and  Serverless Microservices Architecture Patterns </a:t>
            </a:r>
            <a:endParaRPr lang="en-US" sz="1800" dirty="0">
              <a:latin typeface="Claire Hand" panose="02000506040000020004" pitchFamily="50" charset="0"/>
              <a:cs typeface="Arial" panose="020B0604020202020204" pitchFamily="34" charset="0"/>
            </a:endParaRPr>
          </a:p>
        </p:txBody>
      </p:sp>
      <p:sp>
        <p:nvSpPr>
          <p:cNvPr id="4" name="AutoShape 2" descr="Résultat de recherche d'images pour &quot;Cern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Résultat de recherche d'images pour &quot;Microservic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60338"/>
            <a:ext cx="4776465" cy="1853269"/>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txBox="1">
            <a:spLocks/>
          </p:cNvSpPr>
          <p:nvPr/>
        </p:nvSpPr>
        <p:spPr>
          <a:xfrm>
            <a:off x="2411760" y="4725144"/>
            <a:ext cx="5616624"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dirty="0">
                <a:latin typeface="Claire Hand" panose="02000506040000020004" pitchFamily="50" charset="0"/>
                <a:cs typeface="Arial" panose="020B0604020202020204" pitchFamily="34" charset="0"/>
              </a:rPr>
              <a:t>Udayakumar Mathivanan</a:t>
            </a:r>
          </a:p>
          <a:p>
            <a:r>
              <a:rPr lang="fr-FR" sz="2800" dirty="0">
                <a:latin typeface="Claire Hand" panose="02000506040000020004" pitchFamily="50" charset="0"/>
                <a:cs typeface="Arial" panose="020B0604020202020204" pitchFamily="34" charset="0"/>
              </a:rPr>
              <a:t>Cloud Solution Architect</a:t>
            </a:r>
            <a:endParaRPr lang="en-US" sz="2800" dirty="0">
              <a:latin typeface="Claire Hand" panose="02000506040000020004" pitchFamily="50" charset="0"/>
              <a:cs typeface="Arial" panose="020B0604020202020204" pitchFamily="34" charset="0"/>
            </a:endParaRPr>
          </a:p>
        </p:txBody>
      </p:sp>
      <p:pic>
        <p:nvPicPr>
          <p:cNvPr id="11" name="Picture 10"/>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35030" y="5157192"/>
            <a:ext cx="1521460" cy="223520"/>
          </a:xfrm>
          <a:prstGeom prst="rect">
            <a:avLst/>
          </a:prstGeom>
          <a:noFill/>
          <a:ln>
            <a:noFill/>
          </a:ln>
        </p:spPr>
      </p:pic>
      <p:pic>
        <p:nvPicPr>
          <p:cNvPr id="12" name="Picture 1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940745" y="5464532"/>
            <a:ext cx="1391920" cy="97155"/>
          </a:xfrm>
          <a:prstGeom prst="rect">
            <a:avLst/>
          </a:prstGeom>
          <a:noFill/>
          <a:ln>
            <a:noFill/>
          </a:ln>
        </p:spPr>
      </p:pic>
      <p:pic>
        <p:nvPicPr>
          <p:cNvPr id="13" name="Picture 12"/>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941380" y="5686782"/>
            <a:ext cx="1016635" cy="95885"/>
          </a:xfrm>
          <a:prstGeom prst="rect">
            <a:avLst/>
          </a:prstGeom>
          <a:noFill/>
          <a:ln>
            <a:noFill/>
          </a:ln>
        </p:spPr>
      </p:pic>
    </p:spTree>
    <p:extLst>
      <p:ext uri="{BB962C8B-B14F-4D97-AF65-F5344CB8AC3E}">
        <p14:creationId xmlns:p14="http://schemas.microsoft.com/office/powerpoint/2010/main" val="3283406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800100" y="1124744"/>
            <a:ext cx="7543800" cy="612617"/>
          </a:xfrm>
        </p:spPr>
        <p:txBody>
          <a:bodyPr>
            <a:normAutofit fontScale="90000"/>
          </a:bodyPr>
          <a:lstStyle/>
          <a:p>
            <a:r>
              <a:rPr lang="en-US" sz="4000" dirty="0"/>
              <a:t>AWS Tools and Services Enabling Blue/Green Deployments </a:t>
            </a:r>
          </a:p>
        </p:txBody>
      </p:sp>
      <p:sp>
        <p:nvSpPr>
          <p:cNvPr id="5" name="TextBox 4">
            <a:extLst>
              <a:ext uri="{FF2B5EF4-FFF2-40B4-BE49-F238E27FC236}">
                <a16:creationId xmlns:a16="http://schemas.microsoft.com/office/drawing/2014/main" id="{C5FDA73E-3CA3-4E32-B7EC-D24FBFA591D7}"/>
              </a:ext>
            </a:extLst>
          </p:cNvPr>
          <p:cNvSpPr txBox="1"/>
          <p:nvPr/>
        </p:nvSpPr>
        <p:spPr>
          <a:xfrm>
            <a:off x="3923928" y="1916832"/>
            <a:ext cx="4824536" cy="3693319"/>
          </a:xfrm>
          <a:prstGeom prst="rect">
            <a:avLst/>
          </a:prstGeom>
          <a:noFill/>
        </p:spPr>
        <p:txBody>
          <a:bodyPr wrap="square" rtlCol="0">
            <a:spAutoFit/>
          </a:bodyPr>
          <a:lstStyle/>
          <a:p>
            <a:endParaRPr lang="en-US" dirty="0"/>
          </a:p>
          <a:p>
            <a:r>
              <a:rPr lang="en-US" dirty="0"/>
              <a:t>AWS Elastic Beanstalk</a:t>
            </a:r>
          </a:p>
          <a:p>
            <a:endParaRPr lang="en-US" b="1" dirty="0"/>
          </a:p>
          <a:p>
            <a:r>
              <a:rPr lang="en-US" dirty="0"/>
              <a:t>AWS Elastic Beanstalk is a fast and simple way to get an application up and running on AWS.</a:t>
            </a:r>
          </a:p>
          <a:p>
            <a:endParaRPr lang="en-US" dirty="0"/>
          </a:p>
          <a:p>
            <a:r>
              <a:rPr lang="en-US" dirty="0"/>
              <a:t>It’s perfect for developers who want to deploy code without worrying about managing the underlying infrastructure. </a:t>
            </a:r>
          </a:p>
          <a:p>
            <a:endParaRPr lang="en-US" dirty="0"/>
          </a:p>
          <a:p>
            <a:r>
              <a:rPr lang="en-US" dirty="0"/>
              <a:t>Elastic Beanstalk supports Auto Scaling and Elastic Load Balancing, both of which enable blue/green deployment</a:t>
            </a:r>
            <a:endParaRPr lang="en-US" b="1" dirty="0"/>
          </a:p>
        </p:txBody>
      </p:sp>
      <p:pic>
        <p:nvPicPr>
          <p:cNvPr id="3" name="Picture 2">
            <a:extLst>
              <a:ext uri="{FF2B5EF4-FFF2-40B4-BE49-F238E27FC236}">
                <a16:creationId xmlns:a16="http://schemas.microsoft.com/office/drawing/2014/main" id="{F1C8BCB7-9DF5-4B8A-BDEC-E632DAB17507}"/>
              </a:ext>
            </a:extLst>
          </p:cNvPr>
          <p:cNvPicPr>
            <a:picLocks noChangeAspect="1"/>
          </p:cNvPicPr>
          <p:nvPr/>
        </p:nvPicPr>
        <p:blipFill rotWithShape="1">
          <a:blip r:embed="rId2"/>
          <a:srcRect l="40550" t="27590" r="35038" b="10781"/>
          <a:stretch/>
        </p:blipFill>
        <p:spPr>
          <a:xfrm>
            <a:off x="683567" y="1966108"/>
            <a:ext cx="2755592" cy="3911163"/>
          </a:xfrm>
          <a:prstGeom prst="rect">
            <a:avLst/>
          </a:prstGeom>
        </p:spPr>
      </p:pic>
    </p:spTree>
    <p:extLst>
      <p:ext uri="{BB962C8B-B14F-4D97-AF65-F5344CB8AC3E}">
        <p14:creationId xmlns:p14="http://schemas.microsoft.com/office/powerpoint/2010/main" val="773965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800100" y="1124744"/>
            <a:ext cx="7543800" cy="612617"/>
          </a:xfrm>
        </p:spPr>
        <p:txBody>
          <a:bodyPr>
            <a:normAutofit fontScale="90000"/>
          </a:bodyPr>
          <a:lstStyle/>
          <a:p>
            <a:r>
              <a:rPr lang="en-US" sz="4000" dirty="0"/>
              <a:t>AWS Tools and Services Enabling Blue/Green Deployments </a:t>
            </a:r>
          </a:p>
        </p:txBody>
      </p:sp>
      <p:sp>
        <p:nvSpPr>
          <p:cNvPr id="5" name="TextBox 4">
            <a:extLst>
              <a:ext uri="{FF2B5EF4-FFF2-40B4-BE49-F238E27FC236}">
                <a16:creationId xmlns:a16="http://schemas.microsoft.com/office/drawing/2014/main" id="{C5FDA73E-3CA3-4E32-B7EC-D24FBFA591D7}"/>
              </a:ext>
            </a:extLst>
          </p:cNvPr>
          <p:cNvSpPr txBox="1"/>
          <p:nvPr/>
        </p:nvSpPr>
        <p:spPr>
          <a:xfrm>
            <a:off x="3923928" y="1916832"/>
            <a:ext cx="4824536" cy="3693319"/>
          </a:xfrm>
          <a:prstGeom prst="rect">
            <a:avLst/>
          </a:prstGeom>
          <a:noFill/>
        </p:spPr>
        <p:txBody>
          <a:bodyPr wrap="square" rtlCol="0">
            <a:spAutoFit/>
          </a:bodyPr>
          <a:lstStyle/>
          <a:p>
            <a:endParaRPr lang="en-US" dirty="0"/>
          </a:p>
          <a:p>
            <a:r>
              <a:rPr lang="en-US" dirty="0"/>
              <a:t>AWS </a:t>
            </a:r>
            <a:r>
              <a:rPr lang="en-US" dirty="0" err="1"/>
              <a:t>OpsWorks</a:t>
            </a:r>
            <a:endParaRPr lang="en-US" dirty="0"/>
          </a:p>
          <a:p>
            <a:endParaRPr lang="en-US" b="1" dirty="0"/>
          </a:p>
          <a:p>
            <a:r>
              <a:rPr lang="en-US" dirty="0"/>
              <a:t>AWS </a:t>
            </a:r>
            <a:r>
              <a:rPr lang="en-US" dirty="0" err="1"/>
              <a:t>OpsWorks</a:t>
            </a:r>
            <a:r>
              <a:rPr lang="en-US" dirty="0"/>
              <a:t> is a configuration management service based on Chef that allows customers to deploy and manage application stacks on AWS.</a:t>
            </a:r>
          </a:p>
          <a:p>
            <a:endParaRPr lang="en-US" dirty="0"/>
          </a:p>
          <a:p>
            <a:r>
              <a:rPr lang="en-US" dirty="0"/>
              <a:t>Customers can specify resource and application configuration, and deploy and monitor running resources. </a:t>
            </a:r>
          </a:p>
          <a:p>
            <a:endParaRPr lang="en-US" dirty="0"/>
          </a:p>
          <a:p>
            <a:r>
              <a:rPr lang="en-US" dirty="0" err="1"/>
              <a:t>OpsWorks</a:t>
            </a:r>
            <a:r>
              <a:rPr lang="en-US" dirty="0"/>
              <a:t> simplifies cloning entire stacks when you’re preparing blue/green environments</a:t>
            </a:r>
            <a:endParaRPr lang="en-US" b="1" dirty="0"/>
          </a:p>
        </p:txBody>
      </p:sp>
      <p:pic>
        <p:nvPicPr>
          <p:cNvPr id="6" name="Picture 5">
            <a:extLst>
              <a:ext uri="{FF2B5EF4-FFF2-40B4-BE49-F238E27FC236}">
                <a16:creationId xmlns:a16="http://schemas.microsoft.com/office/drawing/2014/main" id="{9A4043EB-E6DE-4D24-A25B-5C5BDCFF0E44}"/>
              </a:ext>
            </a:extLst>
          </p:cNvPr>
          <p:cNvPicPr>
            <a:picLocks noChangeAspect="1"/>
          </p:cNvPicPr>
          <p:nvPr/>
        </p:nvPicPr>
        <p:blipFill>
          <a:blip r:embed="rId2"/>
          <a:stretch>
            <a:fillRect/>
          </a:stretch>
        </p:blipFill>
        <p:spPr>
          <a:xfrm>
            <a:off x="800100" y="1961836"/>
            <a:ext cx="2664296" cy="3771420"/>
          </a:xfrm>
          <a:prstGeom prst="rect">
            <a:avLst/>
          </a:prstGeom>
        </p:spPr>
      </p:pic>
    </p:spTree>
    <p:extLst>
      <p:ext uri="{BB962C8B-B14F-4D97-AF65-F5344CB8AC3E}">
        <p14:creationId xmlns:p14="http://schemas.microsoft.com/office/powerpoint/2010/main" val="1156052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800100" y="1124744"/>
            <a:ext cx="7543800" cy="612617"/>
          </a:xfrm>
        </p:spPr>
        <p:txBody>
          <a:bodyPr>
            <a:normAutofit fontScale="90000"/>
          </a:bodyPr>
          <a:lstStyle/>
          <a:p>
            <a:r>
              <a:rPr lang="en-US" sz="4000" dirty="0"/>
              <a:t>AWS Tools and Services Enabling Blue/Green Deployments </a:t>
            </a:r>
          </a:p>
        </p:txBody>
      </p:sp>
      <p:sp>
        <p:nvSpPr>
          <p:cNvPr id="5" name="TextBox 4">
            <a:extLst>
              <a:ext uri="{FF2B5EF4-FFF2-40B4-BE49-F238E27FC236}">
                <a16:creationId xmlns:a16="http://schemas.microsoft.com/office/drawing/2014/main" id="{C5FDA73E-3CA3-4E32-B7EC-D24FBFA591D7}"/>
              </a:ext>
            </a:extLst>
          </p:cNvPr>
          <p:cNvSpPr txBox="1"/>
          <p:nvPr/>
        </p:nvSpPr>
        <p:spPr>
          <a:xfrm>
            <a:off x="3923928" y="1916832"/>
            <a:ext cx="4824536" cy="3693319"/>
          </a:xfrm>
          <a:prstGeom prst="rect">
            <a:avLst/>
          </a:prstGeom>
          <a:noFill/>
        </p:spPr>
        <p:txBody>
          <a:bodyPr wrap="square" rtlCol="0">
            <a:spAutoFit/>
          </a:bodyPr>
          <a:lstStyle/>
          <a:p>
            <a:endParaRPr lang="en-US" dirty="0"/>
          </a:p>
          <a:p>
            <a:r>
              <a:rPr lang="en-US" dirty="0"/>
              <a:t>AWS CloudFormation</a:t>
            </a:r>
          </a:p>
          <a:p>
            <a:endParaRPr lang="en-US" b="1" dirty="0"/>
          </a:p>
          <a:p>
            <a:r>
              <a:rPr lang="en-US" dirty="0"/>
              <a:t>AWS CloudFormation provides customers with the ability to describe the AWS resources they need through JSON formatted templates.</a:t>
            </a:r>
          </a:p>
          <a:p>
            <a:endParaRPr lang="en-US" dirty="0"/>
          </a:p>
          <a:p>
            <a:r>
              <a:rPr lang="en-US" dirty="0"/>
              <a:t>This service provides very powerful automation capabilities for provisioning blue/green environments and facilitating updates to switch traffic, whether through Route 53 DNS, Elastic Load Balancing, etc. </a:t>
            </a:r>
          </a:p>
          <a:p>
            <a:endParaRPr lang="en-US" dirty="0"/>
          </a:p>
        </p:txBody>
      </p:sp>
      <p:pic>
        <p:nvPicPr>
          <p:cNvPr id="6" name="Picture 5">
            <a:extLst>
              <a:ext uri="{FF2B5EF4-FFF2-40B4-BE49-F238E27FC236}">
                <a16:creationId xmlns:a16="http://schemas.microsoft.com/office/drawing/2014/main" id="{C446A4CF-282C-4592-BB4D-E958F02A06AA}"/>
              </a:ext>
            </a:extLst>
          </p:cNvPr>
          <p:cNvPicPr>
            <a:picLocks noChangeAspect="1"/>
          </p:cNvPicPr>
          <p:nvPr/>
        </p:nvPicPr>
        <p:blipFill>
          <a:blip r:embed="rId2"/>
          <a:stretch>
            <a:fillRect/>
          </a:stretch>
        </p:blipFill>
        <p:spPr>
          <a:xfrm>
            <a:off x="800100" y="1961836"/>
            <a:ext cx="2664296" cy="3771420"/>
          </a:xfrm>
          <a:prstGeom prst="rect">
            <a:avLst/>
          </a:prstGeom>
        </p:spPr>
      </p:pic>
    </p:spTree>
    <p:extLst>
      <p:ext uri="{BB962C8B-B14F-4D97-AF65-F5344CB8AC3E}">
        <p14:creationId xmlns:p14="http://schemas.microsoft.com/office/powerpoint/2010/main" val="86132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800100" y="1124744"/>
            <a:ext cx="7543800" cy="612617"/>
          </a:xfrm>
        </p:spPr>
        <p:txBody>
          <a:bodyPr>
            <a:normAutofit fontScale="90000"/>
          </a:bodyPr>
          <a:lstStyle/>
          <a:p>
            <a:r>
              <a:rPr lang="en-US" sz="4000" dirty="0"/>
              <a:t>AWS Tools and Services Enabling Blue/Green Deployments </a:t>
            </a:r>
          </a:p>
        </p:txBody>
      </p:sp>
      <p:sp>
        <p:nvSpPr>
          <p:cNvPr id="5" name="TextBox 4">
            <a:extLst>
              <a:ext uri="{FF2B5EF4-FFF2-40B4-BE49-F238E27FC236}">
                <a16:creationId xmlns:a16="http://schemas.microsoft.com/office/drawing/2014/main" id="{C5FDA73E-3CA3-4E32-B7EC-D24FBFA591D7}"/>
              </a:ext>
            </a:extLst>
          </p:cNvPr>
          <p:cNvSpPr txBox="1"/>
          <p:nvPr/>
        </p:nvSpPr>
        <p:spPr>
          <a:xfrm>
            <a:off x="3923928" y="1916832"/>
            <a:ext cx="4824536" cy="3970318"/>
          </a:xfrm>
          <a:prstGeom prst="rect">
            <a:avLst/>
          </a:prstGeom>
          <a:noFill/>
        </p:spPr>
        <p:txBody>
          <a:bodyPr wrap="square" rtlCol="0">
            <a:spAutoFit/>
          </a:bodyPr>
          <a:lstStyle/>
          <a:p>
            <a:endParaRPr lang="en-US" dirty="0"/>
          </a:p>
          <a:p>
            <a:r>
              <a:rPr lang="en-US" dirty="0"/>
              <a:t>Amazon CloudWatch</a:t>
            </a:r>
          </a:p>
          <a:p>
            <a:endParaRPr lang="en-US" b="1" dirty="0"/>
          </a:p>
          <a:p>
            <a:r>
              <a:rPr lang="en-US" dirty="0"/>
              <a:t>Amazon CloudWatch is a monitoring service for AWS Cloud resources and the applications you run on AWS.9 CloudWatch can collect and track metrics, collect and monitor log files, and set alarms. </a:t>
            </a:r>
          </a:p>
          <a:p>
            <a:endParaRPr lang="en-US" dirty="0"/>
          </a:p>
          <a:p>
            <a:r>
              <a:rPr lang="en-US" dirty="0"/>
              <a:t>It provides system-wide visibility into resource utilization, application performance, and operational health, which are key to early detection of application health in blue/green deployments.</a:t>
            </a:r>
          </a:p>
        </p:txBody>
      </p:sp>
      <p:pic>
        <p:nvPicPr>
          <p:cNvPr id="6" name="Picture 5">
            <a:extLst>
              <a:ext uri="{FF2B5EF4-FFF2-40B4-BE49-F238E27FC236}">
                <a16:creationId xmlns:a16="http://schemas.microsoft.com/office/drawing/2014/main" id="{B13AF251-29B8-464A-B606-BCF630958278}"/>
              </a:ext>
            </a:extLst>
          </p:cNvPr>
          <p:cNvPicPr>
            <a:picLocks noChangeAspect="1"/>
          </p:cNvPicPr>
          <p:nvPr/>
        </p:nvPicPr>
        <p:blipFill>
          <a:blip r:embed="rId2"/>
          <a:stretch>
            <a:fillRect/>
          </a:stretch>
        </p:blipFill>
        <p:spPr>
          <a:xfrm>
            <a:off x="800100" y="1961836"/>
            <a:ext cx="2664296" cy="3771420"/>
          </a:xfrm>
          <a:prstGeom prst="rect">
            <a:avLst/>
          </a:prstGeom>
        </p:spPr>
      </p:pic>
    </p:spTree>
    <p:extLst>
      <p:ext uri="{BB962C8B-B14F-4D97-AF65-F5344CB8AC3E}">
        <p14:creationId xmlns:p14="http://schemas.microsoft.com/office/powerpoint/2010/main" val="3991838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800100" y="1124744"/>
            <a:ext cx="7543800" cy="612617"/>
          </a:xfrm>
        </p:spPr>
        <p:txBody>
          <a:bodyPr>
            <a:normAutofit fontScale="90000"/>
          </a:bodyPr>
          <a:lstStyle/>
          <a:p>
            <a:r>
              <a:rPr lang="en-US" sz="4000" dirty="0"/>
              <a:t>Blue/Green Deployments - Techniques</a:t>
            </a:r>
          </a:p>
        </p:txBody>
      </p:sp>
      <p:sp>
        <p:nvSpPr>
          <p:cNvPr id="5" name="TextBox 4">
            <a:extLst>
              <a:ext uri="{FF2B5EF4-FFF2-40B4-BE49-F238E27FC236}">
                <a16:creationId xmlns:a16="http://schemas.microsoft.com/office/drawing/2014/main" id="{C5FDA73E-3CA3-4E32-B7EC-D24FBFA591D7}"/>
              </a:ext>
            </a:extLst>
          </p:cNvPr>
          <p:cNvSpPr txBox="1"/>
          <p:nvPr/>
        </p:nvSpPr>
        <p:spPr>
          <a:xfrm>
            <a:off x="3923928" y="1916832"/>
            <a:ext cx="4824536" cy="3693319"/>
          </a:xfrm>
          <a:prstGeom prst="rect">
            <a:avLst/>
          </a:prstGeom>
          <a:noFill/>
        </p:spPr>
        <p:txBody>
          <a:bodyPr wrap="square" rtlCol="0">
            <a:spAutoFit/>
          </a:bodyPr>
          <a:lstStyle/>
          <a:p>
            <a:endParaRPr lang="en-US" dirty="0"/>
          </a:p>
          <a:p>
            <a:r>
              <a:rPr lang="en-US" dirty="0"/>
              <a:t>Update DNS Routing with Amazon Route 53</a:t>
            </a:r>
          </a:p>
          <a:p>
            <a:endParaRPr lang="en-US" dirty="0"/>
          </a:p>
          <a:p>
            <a:r>
              <a:rPr lang="en-US" dirty="0"/>
              <a:t>DNS routing through record updates is a common approach to blue/green deployments. DNS is the mechanism for switching traffic from the blue environment to the green and vice versa, if rollback is necessary. </a:t>
            </a:r>
          </a:p>
          <a:p>
            <a:endParaRPr lang="en-US" dirty="0"/>
          </a:p>
          <a:p>
            <a:r>
              <a:rPr lang="en-US" dirty="0"/>
              <a:t>This approach works with a wide variety of environment configurations, as long as you can express the endpoint into the environment as a DNS name or IP address.</a:t>
            </a:r>
          </a:p>
        </p:txBody>
      </p:sp>
      <p:pic>
        <p:nvPicPr>
          <p:cNvPr id="6" name="Picture 5">
            <a:extLst>
              <a:ext uri="{FF2B5EF4-FFF2-40B4-BE49-F238E27FC236}">
                <a16:creationId xmlns:a16="http://schemas.microsoft.com/office/drawing/2014/main" id="{B3E17597-87F3-4749-A1D7-FFD9AB3BDE9C}"/>
              </a:ext>
            </a:extLst>
          </p:cNvPr>
          <p:cNvPicPr>
            <a:picLocks noChangeAspect="1"/>
          </p:cNvPicPr>
          <p:nvPr/>
        </p:nvPicPr>
        <p:blipFill>
          <a:blip r:embed="rId2"/>
          <a:stretch>
            <a:fillRect/>
          </a:stretch>
        </p:blipFill>
        <p:spPr>
          <a:xfrm>
            <a:off x="800100" y="1961836"/>
            <a:ext cx="2664296" cy="3771420"/>
          </a:xfrm>
          <a:prstGeom prst="rect">
            <a:avLst/>
          </a:prstGeom>
        </p:spPr>
      </p:pic>
    </p:spTree>
    <p:extLst>
      <p:ext uri="{BB962C8B-B14F-4D97-AF65-F5344CB8AC3E}">
        <p14:creationId xmlns:p14="http://schemas.microsoft.com/office/powerpoint/2010/main" val="1523080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369277" y="516835"/>
            <a:ext cx="2313633" cy="5772840"/>
          </a:xfrm>
        </p:spPr>
        <p:txBody>
          <a:bodyPr vert="horz" lIns="91440" tIns="45720" rIns="91440" bIns="45720" rtlCol="0" anchor="ctr">
            <a:normAutofit/>
          </a:bodyPr>
          <a:lstStyle/>
          <a:p>
            <a:r>
              <a:rPr lang="en-US" sz="3100">
                <a:solidFill>
                  <a:srgbClr val="FFFFFF"/>
                </a:solidFill>
              </a:rPr>
              <a:t>Blue/Green Deployments - Techniques</a:t>
            </a:r>
          </a:p>
        </p:txBody>
      </p:sp>
      <p:sp>
        <p:nvSpPr>
          <p:cNvPr id="91" name="Rectangle 9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2" name="TextBox 4">
            <a:extLst>
              <a:ext uri="{FF2B5EF4-FFF2-40B4-BE49-F238E27FC236}">
                <a16:creationId xmlns:a16="http://schemas.microsoft.com/office/drawing/2014/main" id="{2865B741-2AFF-47C0-9524-4D6612DE0DCB}"/>
              </a:ext>
            </a:extLst>
          </p:cNvPr>
          <p:cNvGraphicFramePr/>
          <p:nvPr>
            <p:extLst>
              <p:ext uri="{D42A27DB-BD31-4B8C-83A1-F6EECF244321}">
                <p14:modId xmlns:p14="http://schemas.microsoft.com/office/powerpoint/2010/main" val="3967991109"/>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099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369277" y="516835"/>
            <a:ext cx="2313633" cy="5772840"/>
          </a:xfrm>
        </p:spPr>
        <p:txBody>
          <a:bodyPr vert="horz" lIns="91440" tIns="45720" rIns="91440" bIns="45720" rtlCol="0" anchor="ctr">
            <a:normAutofit/>
          </a:bodyPr>
          <a:lstStyle/>
          <a:p>
            <a:r>
              <a:rPr lang="en-US" sz="3100">
                <a:solidFill>
                  <a:srgbClr val="FFFFFF"/>
                </a:solidFill>
              </a:rPr>
              <a:t>Blue/Green Deployments - Techniques</a:t>
            </a:r>
          </a:p>
        </p:txBody>
      </p:sp>
      <p:sp>
        <p:nvSpPr>
          <p:cNvPr id="91" name="Rectangle 9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9698" name="Picture 2" descr="https://cdn-images-1.medium.com/max/800/1*4g3ZWzPALOhcziUjMRiCOQ.jpeg">
            <a:extLst>
              <a:ext uri="{FF2B5EF4-FFF2-40B4-BE49-F238E27FC236}">
                <a16:creationId xmlns:a16="http://schemas.microsoft.com/office/drawing/2014/main" id="{AC4C5FF8-3161-427E-B97D-CE3519CC1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209" y="1609725"/>
            <a:ext cx="5480008" cy="2899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71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Rectangle 13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9" name="Straight Connector 13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1" name="Rectangle 140">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sz="4000">
                <a:solidFill>
                  <a:schemeClr val="tx1">
                    <a:lumMod val="85000"/>
                    <a:lumOff val="15000"/>
                  </a:schemeClr>
                </a:solidFill>
              </a:rPr>
              <a:t>Blue/Green Deployments - Techniques</a:t>
            </a:r>
          </a:p>
        </p:txBody>
      </p:sp>
      <p:cxnSp>
        <p:nvCxnSpPr>
          <p:cNvPr id="143" name="Straight Connector 142">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4818" name="Picture 2" descr="https://docs.aws.amazon.com/codedeploy/latest/userguide/images/sds_architecture.png">
            <a:extLst>
              <a:ext uri="{FF2B5EF4-FFF2-40B4-BE49-F238E27FC236}">
                <a16:creationId xmlns:a16="http://schemas.microsoft.com/office/drawing/2014/main" id="{35C3F093-7275-45E7-BCA6-FE28E8BC2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48680"/>
            <a:ext cx="74676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763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2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2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30">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6105832" y="2228903"/>
            <a:ext cx="2551471" cy="2096209"/>
          </a:xfrm>
        </p:spPr>
        <p:txBody>
          <a:bodyPr vert="horz" lIns="91440" tIns="45720" rIns="91440" bIns="45720" rtlCol="0" anchor="b">
            <a:normAutofit/>
          </a:bodyPr>
          <a:lstStyle/>
          <a:p>
            <a:r>
              <a:rPr lang="en-US" sz="3600" dirty="0">
                <a:solidFill>
                  <a:schemeClr val="tx1">
                    <a:lumMod val="85000"/>
                    <a:lumOff val="15000"/>
                  </a:schemeClr>
                </a:solidFill>
              </a:rPr>
              <a:t>Launch configuration update pattern </a:t>
            </a:r>
          </a:p>
        </p:txBody>
      </p:sp>
      <p:pic>
        <p:nvPicPr>
          <p:cNvPr id="3" name="Picture 2">
            <a:extLst>
              <a:ext uri="{FF2B5EF4-FFF2-40B4-BE49-F238E27FC236}">
                <a16:creationId xmlns:a16="http://schemas.microsoft.com/office/drawing/2014/main" id="{D58E7363-ED12-40F8-8526-FC63D5BDCBDE}"/>
              </a:ext>
            </a:extLst>
          </p:cNvPr>
          <p:cNvPicPr>
            <a:picLocks noChangeAspect="1"/>
          </p:cNvPicPr>
          <p:nvPr/>
        </p:nvPicPr>
        <p:blipFill rotWithShape="1">
          <a:blip r:embed="rId2"/>
          <a:srcRect l="36458" t="17095" r="31888" b="17095"/>
          <a:stretch/>
        </p:blipFill>
        <p:spPr>
          <a:xfrm>
            <a:off x="8208" y="188640"/>
            <a:ext cx="4707808" cy="5505597"/>
          </a:xfrm>
          <a:prstGeom prst="rect">
            <a:avLst/>
          </a:prstGeom>
        </p:spPr>
      </p:pic>
      <p:cxnSp>
        <p:nvCxnSpPr>
          <p:cNvPr id="43" name="Straight Connector 32">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56978" y="4343400"/>
            <a:ext cx="24003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34">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36">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988D20D6-73D3-428B-9BC9-77553DA3F139}"/>
              </a:ext>
            </a:extLst>
          </p:cNvPr>
          <p:cNvSpPr/>
          <p:nvPr/>
        </p:nvSpPr>
        <p:spPr>
          <a:xfrm>
            <a:off x="4580208" y="4536949"/>
            <a:ext cx="4572000" cy="1477328"/>
          </a:xfrm>
          <a:prstGeom prst="rect">
            <a:avLst/>
          </a:prstGeom>
        </p:spPr>
        <p:txBody>
          <a:bodyPr>
            <a:spAutoFit/>
          </a:bodyPr>
          <a:lstStyle/>
          <a:p>
            <a:r>
              <a:rPr lang="en-US" dirty="0"/>
              <a:t>Auto Scaling groups have their own launch configurations. A launch configuration contains information like the Amazon Machine Image (AMI) ID, instance type, key pair, one or more security groups, and a block device mapping. </a:t>
            </a:r>
          </a:p>
        </p:txBody>
      </p:sp>
    </p:spTree>
    <p:extLst>
      <p:ext uri="{BB962C8B-B14F-4D97-AF65-F5344CB8AC3E}">
        <p14:creationId xmlns:p14="http://schemas.microsoft.com/office/powerpoint/2010/main" val="4202054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2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2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30">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5148064" y="1231092"/>
            <a:ext cx="2551471" cy="2096209"/>
          </a:xfrm>
        </p:spPr>
        <p:txBody>
          <a:bodyPr vert="horz" lIns="91440" tIns="45720" rIns="91440" bIns="45720" rtlCol="0" anchor="b">
            <a:normAutofit/>
          </a:bodyPr>
          <a:lstStyle/>
          <a:p>
            <a:r>
              <a:rPr lang="en-US" sz="3600" dirty="0"/>
              <a:t>Scale up green launch configuration </a:t>
            </a:r>
            <a:endParaRPr lang="en-US" sz="3600" dirty="0">
              <a:solidFill>
                <a:schemeClr val="tx1">
                  <a:lumMod val="85000"/>
                  <a:lumOff val="15000"/>
                </a:schemeClr>
              </a:solidFill>
            </a:endParaRPr>
          </a:p>
        </p:txBody>
      </p:sp>
      <p:cxnSp>
        <p:nvCxnSpPr>
          <p:cNvPr id="43" name="Straight Connector 32">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56978" y="4343400"/>
            <a:ext cx="24003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34">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36">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8ADD9A05-2B5D-4636-81FD-928897FD3A46}"/>
              </a:ext>
            </a:extLst>
          </p:cNvPr>
          <p:cNvPicPr>
            <a:picLocks noChangeAspect="1"/>
          </p:cNvPicPr>
          <p:nvPr/>
        </p:nvPicPr>
        <p:blipFill rotWithShape="1">
          <a:blip r:embed="rId2"/>
          <a:srcRect l="39340" t="14940" r="32756" b="21987"/>
          <a:stretch/>
        </p:blipFill>
        <p:spPr>
          <a:xfrm>
            <a:off x="324472" y="457200"/>
            <a:ext cx="4395950" cy="5586628"/>
          </a:xfrm>
          <a:prstGeom prst="rect">
            <a:avLst/>
          </a:prstGeom>
        </p:spPr>
      </p:pic>
    </p:spTree>
    <p:extLst>
      <p:ext uri="{BB962C8B-B14F-4D97-AF65-F5344CB8AC3E}">
        <p14:creationId xmlns:p14="http://schemas.microsoft.com/office/powerpoint/2010/main" val="2930834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8" name="Rectangle 87">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3588F667-EA5C-480D-934B-1F3A9D745904}"/>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sz="5200">
                <a:solidFill>
                  <a:schemeClr val="tx1">
                    <a:lumMod val="85000"/>
                    <a:lumOff val="15000"/>
                  </a:schemeClr>
                </a:solidFill>
              </a:rPr>
              <a:t>DevOps Phases &amp;Tools</a:t>
            </a:r>
          </a:p>
        </p:txBody>
      </p:sp>
      <p:pic>
        <p:nvPicPr>
          <p:cNvPr id="8" name="Picture 7">
            <a:extLst>
              <a:ext uri="{FF2B5EF4-FFF2-40B4-BE49-F238E27FC236}">
                <a16:creationId xmlns:a16="http://schemas.microsoft.com/office/drawing/2014/main" id="{EDE6A717-77A1-4E85-AA1D-DDD59F343DB3}"/>
              </a:ext>
            </a:extLst>
          </p:cNvPr>
          <p:cNvPicPr>
            <a:picLocks noChangeAspect="1"/>
          </p:cNvPicPr>
          <p:nvPr/>
        </p:nvPicPr>
        <p:blipFill rotWithShape="1">
          <a:blip r:embed="rId2"/>
          <a:srcRect l="11412" t="30391" r="44488" b="35358"/>
          <a:stretch/>
        </p:blipFill>
        <p:spPr>
          <a:xfrm>
            <a:off x="243886" y="693197"/>
            <a:ext cx="8730353" cy="3899263"/>
          </a:xfrm>
          <a:prstGeom prst="rect">
            <a:avLst/>
          </a:prstGeom>
        </p:spPr>
      </p:pic>
      <p:cxnSp>
        <p:nvCxnSpPr>
          <p:cNvPr id="90" name="Straight Connector 89">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95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7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7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8" name="Straight Connector 7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80">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8232335-D490-4EF9-B0F6-44BCC153DBA9}"/>
              </a:ext>
            </a:extLst>
          </p:cNvPr>
          <p:cNvSpPr>
            <a:spLocks noGrp="1"/>
          </p:cNvSpPr>
          <p:nvPr>
            <p:ph type="title"/>
          </p:nvPr>
        </p:nvSpPr>
        <p:spPr>
          <a:xfrm>
            <a:off x="6105832" y="639097"/>
            <a:ext cx="2551471" cy="3686015"/>
          </a:xfrm>
        </p:spPr>
        <p:txBody>
          <a:bodyPr vert="horz" lIns="91440" tIns="45720" rIns="91440" bIns="45720" rtlCol="0" anchor="b">
            <a:normAutofit/>
          </a:bodyPr>
          <a:lstStyle/>
          <a:p>
            <a:r>
              <a:rPr lang="en-US" sz="3600">
                <a:solidFill>
                  <a:schemeClr val="tx1">
                    <a:lumMod val="85000"/>
                    <a:lumOff val="15000"/>
                  </a:schemeClr>
                </a:solidFill>
              </a:rPr>
              <a:t>Prepare green Elastic Beanstalk environment </a:t>
            </a:r>
          </a:p>
        </p:txBody>
      </p:sp>
      <p:pic>
        <p:nvPicPr>
          <p:cNvPr id="6" name="Picture 5">
            <a:extLst>
              <a:ext uri="{FF2B5EF4-FFF2-40B4-BE49-F238E27FC236}">
                <a16:creationId xmlns:a16="http://schemas.microsoft.com/office/drawing/2014/main" id="{F924F271-C1D0-4058-BA1E-3B5652BD273C}"/>
              </a:ext>
            </a:extLst>
          </p:cNvPr>
          <p:cNvPicPr>
            <a:picLocks noChangeAspect="1"/>
          </p:cNvPicPr>
          <p:nvPr/>
        </p:nvPicPr>
        <p:blipFill rotWithShape="1">
          <a:blip r:embed="rId2"/>
          <a:srcRect l="29525" t="23915" r="24801" b="16077"/>
          <a:stretch/>
        </p:blipFill>
        <p:spPr>
          <a:xfrm>
            <a:off x="179959" y="1251530"/>
            <a:ext cx="5479704" cy="4049671"/>
          </a:xfrm>
          <a:prstGeom prst="rect">
            <a:avLst/>
          </a:prstGeom>
        </p:spPr>
      </p:pic>
      <p:cxnSp>
        <p:nvCxnSpPr>
          <p:cNvPr id="100" name="Straight Connector 82">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56978" y="4343400"/>
            <a:ext cx="24003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1" name="Rectangle 84">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70814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800100" y="1124744"/>
            <a:ext cx="7543800" cy="612617"/>
          </a:xfrm>
        </p:spPr>
        <p:txBody>
          <a:bodyPr>
            <a:normAutofit fontScale="90000"/>
          </a:bodyPr>
          <a:lstStyle/>
          <a:p>
            <a:r>
              <a:rPr lang="en-US" sz="4000" dirty="0"/>
              <a:t>When Blue/Green Deployments Are Not Recommended</a:t>
            </a:r>
          </a:p>
        </p:txBody>
      </p:sp>
      <p:sp>
        <p:nvSpPr>
          <p:cNvPr id="5" name="TextBox 4">
            <a:extLst>
              <a:ext uri="{FF2B5EF4-FFF2-40B4-BE49-F238E27FC236}">
                <a16:creationId xmlns:a16="http://schemas.microsoft.com/office/drawing/2014/main" id="{C5FDA73E-3CA3-4E32-B7EC-D24FBFA591D7}"/>
              </a:ext>
            </a:extLst>
          </p:cNvPr>
          <p:cNvSpPr txBox="1"/>
          <p:nvPr/>
        </p:nvSpPr>
        <p:spPr>
          <a:xfrm>
            <a:off x="3923928" y="1916832"/>
            <a:ext cx="4824536" cy="3139321"/>
          </a:xfrm>
          <a:prstGeom prst="rect">
            <a:avLst/>
          </a:prstGeom>
          <a:noFill/>
        </p:spPr>
        <p:txBody>
          <a:bodyPr wrap="square" rtlCol="0">
            <a:spAutoFit/>
          </a:bodyPr>
          <a:lstStyle/>
          <a:p>
            <a:endParaRPr lang="en-US" dirty="0"/>
          </a:p>
          <a:p>
            <a:r>
              <a:rPr lang="en-US" dirty="0"/>
              <a:t>Are your schema changes too complex to decouple from the code changes? Is sharing of data stores not feasible?</a:t>
            </a:r>
          </a:p>
          <a:p>
            <a:endParaRPr lang="en-US" dirty="0"/>
          </a:p>
          <a:p>
            <a:r>
              <a:rPr lang="en-US" dirty="0"/>
              <a:t>Does your application need to be “deployment aware”? </a:t>
            </a:r>
          </a:p>
          <a:p>
            <a:endParaRPr lang="en-US" dirty="0"/>
          </a:p>
          <a:p>
            <a:pPr lvl="1"/>
            <a:r>
              <a:rPr lang="en-US" dirty="0"/>
              <a:t>This is often a consideration in conjunction with the inability to effectively decouple schema and code changes</a:t>
            </a:r>
          </a:p>
        </p:txBody>
      </p:sp>
      <p:pic>
        <p:nvPicPr>
          <p:cNvPr id="6" name="Picture 5">
            <a:extLst>
              <a:ext uri="{FF2B5EF4-FFF2-40B4-BE49-F238E27FC236}">
                <a16:creationId xmlns:a16="http://schemas.microsoft.com/office/drawing/2014/main" id="{B3E17597-87F3-4749-A1D7-FFD9AB3BDE9C}"/>
              </a:ext>
            </a:extLst>
          </p:cNvPr>
          <p:cNvPicPr>
            <a:picLocks noChangeAspect="1"/>
          </p:cNvPicPr>
          <p:nvPr/>
        </p:nvPicPr>
        <p:blipFill>
          <a:blip r:embed="rId2"/>
          <a:stretch>
            <a:fillRect/>
          </a:stretch>
        </p:blipFill>
        <p:spPr>
          <a:xfrm>
            <a:off x="800100" y="1961836"/>
            <a:ext cx="2664296" cy="3771420"/>
          </a:xfrm>
          <a:prstGeom prst="rect">
            <a:avLst/>
          </a:prstGeom>
        </p:spPr>
      </p:pic>
    </p:spTree>
    <p:extLst>
      <p:ext uri="{BB962C8B-B14F-4D97-AF65-F5344CB8AC3E}">
        <p14:creationId xmlns:p14="http://schemas.microsoft.com/office/powerpoint/2010/main" val="4099719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4808763" y="634946"/>
            <a:ext cx="3845379" cy="1450757"/>
          </a:xfrm>
        </p:spPr>
        <p:txBody>
          <a:bodyPr vert="horz" lIns="91440" tIns="45720" rIns="91440" bIns="45720" rtlCol="0" anchor="b">
            <a:normAutofit/>
          </a:bodyPr>
          <a:lstStyle/>
          <a:p>
            <a:r>
              <a:rPr lang="en-US" sz="3000"/>
              <a:t>Implementing Serverless Microservices Architecture Patterns</a:t>
            </a:r>
          </a:p>
        </p:txBody>
      </p:sp>
      <p:pic>
        <p:nvPicPr>
          <p:cNvPr id="12290" name="Picture 2" descr="Image result for Serverless Microservices Architecture Patterns">
            <a:extLst>
              <a:ext uri="{FF2B5EF4-FFF2-40B4-BE49-F238E27FC236}">
                <a16:creationId xmlns:a16="http://schemas.microsoft.com/office/drawing/2014/main" id="{E7260034-52F4-4DD8-A020-7E424B0D27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394" y="2671004"/>
            <a:ext cx="4088720" cy="1195950"/>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Connector 136">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5FDA73E-3CA3-4E32-B7EC-D24FBFA591D7}"/>
              </a:ext>
            </a:extLst>
          </p:cNvPr>
          <p:cNvSpPr txBox="1"/>
          <p:nvPr/>
        </p:nvSpPr>
        <p:spPr>
          <a:xfrm>
            <a:off x="4808763" y="2198914"/>
            <a:ext cx="3845379" cy="367018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a:solidFill>
                  <a:schemeClr val="tx1">
                    <a:lumMod val="75000"/>
                    <a:lumOff val="25000"/>
                  </a:schemeClr>
                </a:solidFill>
              </a:rPr>
              <a:t>Microservices in Lambda – Stateless which is easy  to scale up/down.</a:t>
            </a: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sz="1500">
                <a:solidFill>
                  <a:schemeClr val="tx1">
                    <a:lumMod val="75000"/>
                    <a:lumOff val="25000"/>
                  </a:schemeClr>
                </a:solidFill>
              </a:rPr>
              <a:t>Implementing database per service and shared database patterns</a:t>
            </a: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sz="1500">
                <a:solidFill>
                  <a:schemeClr val="tx1">
                    <a:lumMod val="75000"/>
                    <a:lumOff val="25000"/>
                  </a:schemeClr>
                </a:solidFill>
              </a:rPr>
              <a:t>Accessing Dynaomdb using Lambda</a:t>
            </a: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sz="1500">
                <a:solidFill>
                  <a:schemeClr val="tx1">
                    <a:lumMod val="75000"/>
                    <a:lumOff val="25000"/>
                  </a:schemeClr>
                </a:solidFill>
              </a:rPr>
              <a:t>Accessing Dynamodb directly from API Gateway</a:t>
            </a: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sz="1500">
                <a:solidFill>
                  <a:schemeClr val="tx1">
                    <a:lumMod val="75000"/>
                    <a:lumOff val="25000"/>
                  </a:schemeClr>
                </a:solidFill>
              </a:rPr>
              <a:t>Implementing transaction log tailing pattern</a:t>
            </a: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sz="1500">
                <a:solidFill>
                  <a:schemeClr val="tx1">
                    <a:lumMod val="75000"/>
                    <a:lumOff val="25000"/>
                  </a:schemeClr>
                </a:solidFill>
              </a:rPr>
              <a:t>Implementing sage pattern</a:t>
            </a: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p:txBody>
      </p:sp>
      <p:sp>
        <p:nvSpPr>
          <p:cNvPr id="139" name="Rectangle 138">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Rectangle 140">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60935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478701" y="502615"/>
            <a:ext cx="8186598" cy="798033"/>
          </a:xfrm>
        </p:spPr>
        <p:txBody>
          <a:bodyPr vert="horz" lIns="91440" tIns="45720" rIns="91440" bIns="45720" rtlCol="0" anchor="b">
            <a:normAutofit/>
          </a:bodyPr>
          <a:lstStyle/>
          <a:p>
            <a:r>
              <a:rPr lang="en-US" b="1" dirty="0"/>
              <a:t>Serverless Microservice Patterns</a:t>
            </a:r>
          </a:p>
        </p:txBody>
      </p:sp>
      <p:cxnSp>
        <p:nvCxnSpPr>
          <p:cNvPr id="137" name="Straight Connector 136">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5FDA73E-3CA3-4E32-B7EC-D24FBFA591D7}"/>
              </a:ext>
            </a:extLst>
          </p:cNvPr>
          <p:cNvSpPr txBox="1"/>
          <p:nvPr/>
        </p:nvSpPr>
        <p:spPr>
          <a:xfrm>
            <a:off x="1331641" y="2485648"/>
            <a:ext cx="5257926" cy="798033"/>
          </a:xfrm>
          <a:prstGeom prst="rect">
            <a:avLst/>
          </a:prstGeom>
        </p:spPr>
        <p:txBody>
          <a:bodyPr vert="horz" lIns="0" tIns="45720" rIns="0" bIns="45720" rtlCol="0">
            <a:normAutofit/>
          </a:bodyPr>
          <a:lstStyle/>
          <a:p>
            <a:r>
              <a:rPr lang="en-US" sz="2800" b="1" dirty="0"/>
              <a:t>The Simple Web Service Pattern</a:t>
            </a: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p:txBody>
      </p:sp>
      <p:sp>
        <p:nvSpPr>
          <p:cNvPr id="139" name="Rectangle 138">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Rectangle 140">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554" name="Picture 2" descr="https://www.jeremydaly.com/wp-content/uploads/2018/08/simple-web-service.png">
            <a:extLst>
              <a:ext uri="{FF2B5EF4-FFF2-40B4-BE49-F238E27FC236}">
                <a16:creationId xmlns:a16="http://schemas.microsoft.com/office/drawing/2014/main" id="{7F36E714-55A0-4391-BC1D-958F8B114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77975"/>
            <a:ext cx="9144000" cy="14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56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478701" y="502615"/>
            <a:ext cx="8186598" cy="798033"/>
          </a:xfrm>
        </p:spPr>
        <p:txBody>
          <a:bodyPr vert="horz" lIns="91440" tIns="45720" rIns="91440" bIns="45720" rtlCol="0" anchor="b">
            <a:normAutofit/>
          </a:bodyPr>
          <a:lstStyle/>
          <a:p>
            <a:r>
              <a:rPr lang="en-US" b="1" dirty="0"/>
              <a:t>Serverless Microservice Patterns</a:t>
            </a:r>
          </a:p>
        </p:txBody>
      </p:sp>
      <p:cxnSp>
        <p:nvCxnSpPr>
          <p:cNvPr id="137" name="Straight Connector 136">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5FDA73E-3CA3-4E32-B7EC-D24FBFA591D7}"/>
              </a:ext>
            </a:extLst>
          </p:cNvPr>
          <p:cNvSpPr txBox="1"/>
          <p:nvPr/>
        </p:nvSpPr>
        <p:spPr>
          <a:xfrm>
            <a:off x="570186" y="1261764"/>
            <a:ext cx="6018038" cy="798033"/>
          </a:xfrm>
          <a:prstGeom prst="rect">
            <a:avLst/>
          </a:prstGeom>
        </p:spPr>
        <p:txBody>
          <a:bodyPr vert="horz" lIns="0" tIns="45720" rIns="0" bIns="45720" rtlCol="0">
            <a:normAutofit/>
          </a:bodyPr>
          <a:lstStyle/>
          <a:p>
            <a:r>
              <a:rPr lang="en-US" sz="2800" b="1" dirty="0"/>
              <a:t>The Scalable Webhook Pattern</a:t>
            </a: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p:txBody>
      </p:sp>
      <p:sp>
        <p:nvSpPr>
          <p:cNvPr id="139" name="Rectangle 138">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Rectangle 140">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FA0B983C-33A7-43B1-9439-0524AA522C41}"/>
              </a:ext>
            </a:extLst>
          </p:cNvPr>
          <p:cNvSpPr/>
          <p:nvPr/>
        </p:nvSpPr>
        <p:spPr>
          <a:xfrm>
            <a:off x="323528" y="4287572"/>
            <a:ext cx="8844379" cy="2031325"/>
          </a:xfrm>
          <a:prstGeom prst="rect">
            <a:avLst/>
          </a:prstGeom>
        </p:spPr>
        <p:txBody>
          <a:bodyPr wrap="square">
            <a:spAutoFit/>
          </a:bodyPr>
          <a:lstStyle/>
          <a:p>
            <a:r>
              <a:rPr lang="en-US" dirty="0">
                <a:solidFill>
                  <a:srgbClr val="1A1A1A"/>
                </a:solidFill>
                <a:latin typeface="Palatino Linotype" panose="02040502050505030304" pitchFamily="18" charset="0"/>
              </a:rPr>
              <a:t>If you’re building a webhook, the traffic can often be unpredictable. This is fine for Lambda, but if you’re using a “less-scalable” backend like RDS, you might just run into some bottlenecks. </a:t>
            </a:r>
          </a:p>
          <a:p>
            <a:endParaRPr lang="en-US" dirty="0">
              <a:solidFill>
                <a:srgbClr val="1A1A1A"/>
              </a:solidFill>
              <a:latin typeface="Palatino Linotype" panose="02040502050505030304" pitchFamily="18" charset="0"/>
            </a:endParaRPr>
          </a:p>
          <a:p>
            <a:r>
              <a:rPr lang="en-US" dirty="0">
                <a:solidFill>
                  <a:srgbClr val="1A1A1A"/>
                </a:solidFill>
                <a:latin typeface="Palatino Linotype" panose="02040502050505030304" pitchFamily="18" charset="0"/>
              </a:rPr>
              <a:t>There are </a:t>
            </a:r>
            <a:r>
              <a:rPr lang="en-US" b="1" dirty="0">
                <a:solidFill>
                  <a:schemeClr val="tx1">
                    <a:lumMod val="95000"/>
                    <a:lumOff val="5000"/>
                  </a:schemeClr>
                </a:solidFill>
                <a:latin typeface="Palatino Linotype" panose="02040502050505030304" pitchFamily="18" charset="0"/>
              </a:rPr>
              <a:t>ways to manage this</a:t>
            </a:r>
            <a:r>
              <a:rPr lang="en-US" dirty="0">
                <a:solidFill>
                  <a:srgbClr val="1A1A1A"/>
                </a:solidFill>
                <a:latin typeface="Palatino Linotype" panose="02040502050505030304" pitchFamily="18" charset="0"/>
              </a:rPr>
              <a:t>, but now that Lambda supports </a:t>
            </a:r>
            <a:r>
              <a:rPr lang="en-US" b="1" dirty="0">
                <a:solidFill>
                  <a:schemeClr val="tx1">
                    <a:lumMod val="95000"/>
                    <a:lumOff val="5000"/>
                  </a:schemeClr>
                </a:solidFill>
                <a:latin typeface="Palatino Linotype" panose="02040502050505030304" pitchFamily="18" charset="0"/>
              </a:rPr>
              <a:t>SQS triggers</a:t>
            </a:r>
            <a:r>
              <a:rPr lang="en-US" dirty="0">
                <a:solidFill>
                  <a:srgbClr val="1A1A1A"/>
                </a:solidFill>
                <a:latin typeface="Palatino Linotype" panose="02040502050505030304" pitchFamily="18" charset="0"/>
              </a:rPr>
              <a:t>, we can throttle our workloads by queuing the requests and then using a throttled (low concurrency) Lambda function to work through our queue</a:t>
            </a:r>
            <a:endParaRPr lang="en-US" dirty="0"/>
          </a:p>
        </p:txBody>
      </p:sp>
      <p:pic>
        <p:nvPicPr>
          <p:cNvPr id="24578" name="Picture 2" descr="https://www.jeremydaly.com/wp-content/uploads/2018/08/scalable-webhook.png">
            <a:extLst>
              <a:ext uri="{FF2B5EF4-FFF2-40B4-BE49-F238E27FC236}">
                <a16:creationId xmlns:a16="http://schemas.microsoft.com/office/drawing/2014/main" id="{5DFBFC99-B5ED-4E84-9A93-619D21BED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45497"/>
            <a:ext cx="7405667" cy="2567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253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478701" y="502615"/>
            <a:ext cx="8186598" cy="798033"/>
          </a:xfrm>
        </p:spPr>
        <p:txBody>
          <a:bodyPr vert="horz" lIns="91440" tIns="45720" rIns="91440" bIns="45720" rtlCol="0" anchor="b">
            <a:normAutofit/>
          </a:bodyPr>
          <a:lstStyle/>
          <a:p>
            <a:r>
              <a:rPr lang="en-US" b="1" dirty="0"/>
              <a:t>Serverless Microservice Patterns</a:t>
            </a:r>
          </a:p>
        </p:txBody>
      </p:sp>
      <p:cxnSp>
        <p:nvCxnSpPr>
          <p:cNvPr id="137" name="Straight Connector 136">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5FDA73E-3CA3-4E32-B7EC-D24FBFA591D7}"/>
              </a:ext>
            </a:extLst>
          </p:cNvPr>
          <p:cNvSpPr txBox="1"/>
          <p:nvPr/>
        </p:nvSpPr>
        <p:spPr>
          <a:xfrm>
            <a:off x="570186" y="1261764"/>
            <a:ext cx="6018038" cy="798033"/>
          </a:xfrm>
          <a:prstGeom prst="rect">
            <a:avLst/>
          </a:prstGeom>
        </p:spPr>
        <p:txBody>
          <a:bodyPr vert="horz" lIns="0" tIns="45720" rIns="0" bIns="45720" rtlCol="0">
            <a:normAutofit/>
          </a:bodyPr>
          <a:lstStyle/>
          <a:p>
            <a:r>
              <a:rPr lang="en-US" sz="2800" b="1" dirty="0"/>
              <a:t>Gatekeeper Pattern</a:t>
            </a: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p:txBody>
      </p:sp>
      <p:sp>
        <p:nvSpPr>
          <p:cNvPr id="139" name="Rectangle 138">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Rectangle 140">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602" name="Picture 2" descr="https://www.jeremydaly.com/wp-content/uploads/2018/08/gatekeeper.png">
            <a:extLst>
              <a:ext uri="{FF2B5EF4-FFF2-40B4-BE49-F238E27FC236}">
                <a16:creationId xmlns:a16="http://schemas.microsoft.com/office/drawing/2014/main" id="{F0951F3E-AE99-4752-9F11-FC8757FA5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9797"/>
            <a:ext cx="9144000" cy="338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141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478701" y="502615"/>
            <a:ext cx="8186598" cy="798033"/>
          </a:xfrm>
        </p:spPr>
        <p:txBody>
          <a:bodyPr vert="horz" lIns="91440" tIns="45720" rIns="91440" bIns="45720" rtlCol="0" anchor="b">
            <a:normAutofit/>
          </a:bodyPr>
          <a:lstStyle/>
          <a:p>
            <a:r>
              <a:rPr lang="en-US" b="1" dirty="0"/>
              <a:t>Serverless Microservice Patterns</a:t>
            </a:r>
          </a:p>
        </p:txBody>
      </p:sp>
      <p:cxnSp>
        <p:nvCxnSpPr>
          <p:cNvPr id="137" name="Straight Connector 136">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5FDA73E-3CA3-4E32-B7EC-D24FBFA591D7}"/>
              </a:ext>
            </a:extLst>
          </p:cNvPr>
          <p:cNvSpPr txBox="1"/>
          <p:nvPr/>
        </p:nvSpPr>
        <p:spPr>
          <a:xfrm>
            <a:off x="570186" y="1261764"/>
            <a:ext cx="6018038" cy="798033"/>
          </a:xfrm>
          <a:prstGeom prst="rect">
            <a:avLst/>
          </a:prstGeom>
        </p:spPr>
        <p:txBody>
          <a:bodyPr vert="horz" lIns="0" tIns="45720" rIns="0" bIns="45720" rtlCol="0">
            <a:normAutofit/>
          </a:bodyPr>
          <a:lstStyle/>
          <a:p>
            <a:r>
              <a:rPr lang="en-US" sz="2800" b="1" dirty="0"/>
              <a:t>Gatekeeper Pattern</a:t>
            </a: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p:txBody>
      </p:sp>
      <p:sp>
        <p:nvSpPr>
          <p:cNvPr id="139" name="Rectangle 138">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Rectangle 140">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9019C2CE-919D-4F82-8051-642DBCD563E0}"/>
              </a:ext>
            </a:extLst>
          </p:cNvPr>
          <p:cNvSpPr txBox="1"/>
          <p:nvPr/>
        </p:nvSpPr>
        <p:spPr>
          <a:xfrm>
            <a:off x="570186" y="2708920"/>
            <a:ext cx="7800183" cy="2031325"/>
          </a:xfrm>
          <a:prstGeom prst="rect">
            <a:avLst/>
          </a:prstGeom>
          <a:noFill/>
        </p:spPr>
        <p:txBody>
          <a:bodyPr wrap="square" rtlCol="0">
            <a:spAutoFit/>
          </a:bodyPr>
          <a:lstStyle/>
          <a:p>
            <a:r>
              <a:rPr lang="en-US" dirty="0"/>
              <a:t>This is a variation on the Simple Web Service pattern. Using API Gateway’s “Lambda Authorizers”, you can connect a Lambda function that processes the Authorization header and returns an IAM policy. </a:t>
            </a:r>
          </a:p>
          <a:p>
            <a:endParaRPr lang="en-US" dirty="0"/>
          </a:p>
          <a:p>
            <a:r>
              <a:rPr lang="en-US" dirty="0"/>
              <a:t>API Gateway then uses that policy to determine if it is valid for the resource and either routes the request, or rejects it. API Gateway caches the IAM policy for a period of time, so you could also classify this as the “Valet Key” pattern.</a:t>
            </a:r>
          </a:p>
        </p:txBody>
      </p:sp>
    </p:spTree>
    <p:extLst>
      <p:ext uri="{BB962C8B-B14F-4D97-AF65-F5344CB8AC3E}">
        <p14:creationId xmlns:p14="http://schemas.microsoft.com/office/powerpoint/2010/main" val="2857661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478701" y="502615"/>
            <a:ext cx="8186598" cy="798033"/>
          </a:xfrm>
        </p:spPr>
        <p:txBody>
          <a:bodyPr vert="horz" lIns="91440" tIns="45720" rIns="91440" bIns="45720" rtlCol="0" anchor="b">
            <a:normAutofit/>
          </a:bodyPr>
          <a:lstStyle/>
          <a:p>
            <a:r>
              <a:rPr lang="en-US" b="1" dirty="0"/>
              <a:t>Serverless Microservice Patterns</a:t>
            </a:r>
          </a:p>
        </p:txBody>
      </p:sp>
      <p:cxnSp>
        <p:nvCxnSpPr>
          <p:cNvPr id="137" name="Straight Connector 136">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5FDA73E-3CA3-4E32-B7EC-D24FBFA591D7}"/>
              </a:ext>
            </a:extLst>
          </p:cNvPr>
          <p:cNvSpPr txBox="1"/>
          <p:nvPr/>
        </p:nvSpPr>
        <p:spPr>
          <a:xfrm>
            <a:off x="478701" y="1170796"/>
            <a:ext cx="7663065" cy="798033"/>
          </a:xfrm>
          <a:prstGeom prst="rect">
            <a:avLst/>
          </a:prstGeom>
        </p:spPr>
        <p:txBody>
          <a:bodyPr vert="horz" lIns="0" tIns="45720" rIns="0" bIns="45720" rtlCol="0">
            <a:normAutofit/>
          </a:bodyPr>
          <a:lstStyle/>
          <a:p>
            <a:r>
              <a:rPr lang="en-US" sz="2800" b="1" dirty="0"/>
              <a:t>The Internal API Pattern</a:t>
            </a: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p:txBody>
      </p:sp>
      <p:sp>
        <p:nvSpPr>
          <p:cNvPr id="139" name="Rectangle 138">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Rectangle 140">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674" name="Picture 2" descr="https://www.jeremydaly.com/wp-content/uploads/2018/08/internal-api.png">
            <a:extLst>
              <a:ext uri="{FF2B5EF4-FFF2-40B4-BE49-F238E27FC236}">
                <a16:creationId xmlns:a16="http://schemas.microsoft.com/office/drawing/2014/main" id="{ECA86380-2AE8-4A80-A069-93C60D106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049" y="3190806"/>
            <a:ext cx="7884368" cy="128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226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478701" y="502615"/>
            <a:ext cx="8186598" cy="798033"/>
          </a:xfrm>
        </p:spPr>
        <p:txBody>
          <a:bodyPr vert="horz" lIns="91440" tIns="45720" rIns="91440" bIns="45720" rtlCol="0" anchor="b">
            <a:normAutofit/>
          </a:bodyPr>
          <a:lstStyle/>
          <a:p>
            <a:r>
              <a:rPr lang="en-US" b="1" dirty="0"/>
              <a:t>Serverless Microservice Patterns</a:t>
            </a:r>
          </a:p>
        </p:txBody>
      </p:sp>
      <p:cxnSp>
        <p:nvCxnSpPr>
          <p:cNvPr id="137" name="Straight Connector 136">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5FDA73E-3CA3-4E32-B7EC-D24FBFA591D7}"/>
              </a:ext>
            </a:extLst>
          </p:cNvPr>
          <p:cNvSpPr txBox="1"/>
          <p:nvPr/>
        </p:nvSpPr>
        <p:spPr>
          <a:xfrm>
            <a:off x="570186" y="1261764"/>
            <a:ext cx="6018038" cy="798033"/>
          </a:xfrm>
          <a:prstGeom prst="rect">
            <a:avLst/>
          </a:prstGeom>
        </p:spPr>
        <p:txBody>
          <a:bodyPr vert="horz" lIns="0" tIns="45720" rIns="0" bIns="45720" rtlCol="0">
            <a:normAutofit/>
          </a:bodyPr>
          <a:lstStyle/>
          <a:p>
            <a:r>
              <a:rPr lang="en-US" sz="2800" b="1" dirty="0"/>
              <a:t>Internal API Pattern</a:t>
            </a: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2000" dirty="0">
              <a:solidFill>
                <a:schemeClr val="tx1">
                  <a:lumMod val="75000"/>
                  <a:lumOff val="25000"/>
                </a:schemeClr>
              </a:solidFill>
            </a:endParaRPr>
          </a:p>
        </p:txBody>
      </p:sp>
      <p:sp>
        <p:nvSpPr>
          <p:cNvPr id="139" name="Rectangle 138">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Rectangle 140">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9019C2CE-919D-4F82-8051-642DBCD563E0}"/>
              </a:ext>
            </a:extLst>
          </p:cNvPr>
          <p:cNvSpPr txBox="1"/>
          <p:nvPr/>
        </p:nvSpPr>
        <p:spPr>
          <a:xfrm>
            <a:off x="570186" y="2708920"/>
            <a:ext cx="7800183" cy="2308324"/>
          </a:xfrm>
          <a:prstGeom prst="rect">
            <a:avLst/>
          </a:prstGeom>
          <a:noFill/>
        </p:spPr>
        <p:txBody>
          <a:bodyPr wrap="square" rtlCol="0">
            <a:spAutoFit/>
          </a:bodyPr>
          <a:lstStyle/>
          <a:p>
            <a:r>
              <a:rPr lang="en-US" dirty="0"/>
              <a:t>The Internal API pattern is essentially a web service without an API Gateway frontend. If you are building a microservice that only needs to be accessed from within your AWS infrastructure, you can use the AWS SDK and access Lambda’s HTTP API directly. </a:t>
            </a:r>
          </a:p>
          <a:p>
            <a:endParaRPr lang="en-US" dirty="0"/>
          </a:p>
          <a:p>
            <a:r>
              <a:rPr lang="en-US" dirty="0"/>
              <a:t>If you use an </a:t>
            </a:r>
            <a:r>
              <a:rPr lang="en-US" dirty="0" err="1"/>
              <a:t>InvocationType</a:t>
            </a:r>
            <a:r>
              <a:rPr lang="en-US" dirty="0"/>
              <a:t> of </a:t>
            </a:r>
            <a:r>
              <a:rPr lang="en-US" dirty="0" err="1"/>
              <a:t>RequestResponse</a:t>
            </a:r>
            <a:r>
              <a:rPr lang="en-US" dirty="0"/>
              <a:t>, then a synchronous request will be sent to the destination Lambda function and the calling script (or function) will wait for a response.</a:t>
            </a:r>
          </a:p>
        </p:txBody>
      </p:sp>
    </p:spTree>
    <p:extLst>
      <p:ext uri="{BB962C8B-B14F-4D97-AF65-F5344CB8AC3E}">
        <p14:creationId xmlns:p14="http://schemas.microsoft.com/office/powerpoint/2010/main" val="404610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a:extLst>
              <a:ext uri="{FF2B5EF4-FFF2-40B4-BE49-F238E27FC236}">
                <a16:creationId xmlns:a16="http://schemas.microsoft.com/office/drawing/2014/main" id="{3588F667-EA5C-480D-934B-1F3A9D745904}"/>
              </a:ext>
            </a:extLst>
          </p:cNvPr>
          <p:cNvSpPr>
            <a:spLocks noGrp="1"/>
          </p:cNvSpPr>
          <p:nvPr>
            <p:ph type="title"/>
          </p:nvPr>
        </p:nvSpPr>
        <p:spPr>
          <a:xfrm>
            <a:off x="4666876" y="1307948"/>
            <a:ext cx="3845379" cy="642079"/>
          </a:xfrm>
        </p:spPr>
        <p:txBody>
          <a:bodyPr vert="horz" lIns="91440" tIns="45720" rIns="91440" bIns="45720" rtlCol="0" anchor="b">
            <a:normAutofit fontScale="90000"/>
          </a:bodyPr>
          <a:lstStyle/>
          <a:p>
            <a:r>
              <a:rPr lang="en-US" sz="3400" dirty="0"/>
              <a:t>Implementation of DevOps – A Use case Example</a:t>
            </a:r>
          </a:p>
        </p:txBody>
      </p:sp>
      <p:pic>
        <p:nvPicPr>
          <p:cNvPr id="2" name="Picture 1">
            <a:extLst>
              <a:ext uri="{FF2B5EF4-FFF2-40B4-BE49-F238E27FC236}">
                <a16:creationId xmlns:a16="http://schemas.microsoft.com/office/drawing/2014/main" id="{8AA5EAED-44CE-4EF0-B5BF-78BB8D8CDD6E}"/>
              </a:ext>
            </a:extLst>
          </p:cNvPr>
          <p:cNvPicPr>
            <a:picLocks noChangeAspect="1"/>
          </p:cNvPicPr>
          <p:nvPr/>
        </p:nvPicPr>
        <p:blipFill rotWithShape="1">
          <a:blip r:embed="rId2"/>
          <a:srcRect l="9050" t="28991" r="44489" b="35993"/>
          <a:stretch/>
        </p:blipFill>
        <p:spPr>
          <a:xfrm>
            <a:off x="395536" y="2348879"/>
            <a:ext cx="8601814" cy="3644822"/>
          </a:xfrm>
          <a:prstGeom prst="rect">
            <a:avLst/>
          </a:prstGeom>
        </p:spPr>
      </p:pic>
    </p:spTree>
    <p:extLst>
      <p:ext uri="{BB962C8B-B14F-4D97-AF65-F5344CB8AC3E}">
        <p14:creationId xmlns:p14="http://schemas.microsoft.com/office/powerpoint/2010/main" val="2913552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a:extLst>
              <a:ext uri="{FF2B5EF4-FFF2-40B4-BE49-F238E27FC236}">
                <a16:creationId xmlns:a16="http://schemas.microsoft.com/office/drawing/2014/main" id="{3588F667-EA5C-480D-934B-1F3A9D745904}"/>
              </a:ext>
            </a:extLst>
          </p:cNvPr>
          <p:cNvSpPr>
            <a:spLocks noGrp="1"/>
          </p:cNvSpPr>
          <p:nvPr>
            <p:ph type="title"/>
          </p:nvPr>
        </p:nvSpPr>
        <p:spPr>
          <a:xfrm>
            <a:off x="4666876" y="1307948"/>
            <a:ext cx="3845379" cy="642079"/>
          </a:xfrm>
        </p:spPr>
        <p:txBody>
          <a:bodyPr vert="horz" lIns="91440" tIns="45720" rIns="91440" bIns="45720" rtlCol="0" anchor="b">
            <a:normAutofit/>
          </a:bodyPr>
          <a:lstStyle/>
          <a:p>
            <a:r>
              <a:rPr lang="en-US" sz="3400" dirty="0"/>
              <a:t>Docker in DevOps</a:t>
            </a:r>
          </a:p>
        </p:txBody>
      </p:sp>
      <p:pic>
        <p:nvPicPr>
          <p:cNvPr id="3" name="Picture 2">
            <a:extLst>
              <a:ext uri="{FF2B5EF4-FFF2-40B4-BE49-F238E27FC236}">
                <a16:creationId xmlns:a16="http://schemas.microsoft.com/office/drawing/2014/main" id="{2D4378EB-ECA0-43D8-99E3-AD728EE1FC9A}"/>
              </a:ext>
            </a:extLst>
          </p:cNvPr>
          <p:cNvPicPr>
            <a:picLocks noChangeAspect="1"/>
          </p:cNvPicPr>
          <p:nvPr/>
        </p:nvPicPr>
        <p:blipFill rotWithShape="1">
          <a:blip r:embed="rId2"/>
          <a:srcRect l="5113" t="28990" r="38975" b="21233"/>
          <a:stretch/>
        </p:blipFill>
        <p:spPr>
          <a:xfrm>
            <a:off x="827584" y="2340118"/>
            <a:ext cx="7488832" cy="3748460"/>
          </a:xfrm>
          <a:prstGeom prst="rect">
            <a:avLst/>
          </a:prstGeom>
        </p:spPr>
      </p:pic>
    </p:spTree>
    <p:extLst>
      <p:ext uri="{BB962C8B-B14F-4D97-AF65-F5344CB8AC3E}">
        <p14:creationId xmlns:p14="http://schemas.microsoft.com/office/powerpoint/2010/main" val="11448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a:extLst>
              <a:ext uri="{FF2B5EF4-FFF2-40B4-BE49-F238E27FC236}">
                <a16:creationId xmlns:a16="http://schemas.microsoft.com/office/drawing/2014/main" id="{3588F667-EA5C-480D-934B-1F3A9D745904}"/>
              </a:ext>
            </a:extLst>
          </p:cNvPr>
          <p:cNvSpPr>
            <a:spLocks noGrp="1"/>
          </p:cNvSpPr>
          <p:nvPr>
            <p:ph type="title"/>
          </p:nvPr>
        </p:nvSpPr>
        <p:spPr>
          <a:xfrm>
            <a:off x="6228184" y="1434436"/>
            <a:ext cx="1417292" cy="642079"/>
          </a:xfrm>
        </p:spPr>
        <p:txBody>
          <a:bodyPr vert="horz" lIns="91440" tIns="45720" rIns="91440" bIns="45720" rtlCol="0" anchor="b">
            <a:normAutofit/>
          </a:bodyPr>
          <a:lstStyle/>
          <a:p>
            <a:r>
              <a:rPr lang="en-US" sz="3400" dirty="0"/>
              <a:t>CI/CD</a:t>
            </a:r>
          </a:p>
        </p:txBody>
      </p:sp>
      <p:pic>
        <p:nvPicPr>
          <p:cNvPr id="2" name="Picture 1">
            <a:extLst>
              <a:ext uri="{FF2B5EF4-FFF2-40B4-BE49-F238E27FC236}">
                <a16:creationId xmlns:a16="http://schemas.microsoft.com/office/drawing/2014/main" id="{FAB27C07-5786-40F9-84B5-7325F1C6AC7C}"/>
              </a:ext>
            </a:extLst>
          </p:cNvPr>
          <p:cNvPicPr>
            <a:picLocks noChangeAspect="1"/>
          </p:cNvPicPr>
          <p:nvPr/>
        </p:nvPicPr>
        <p:blipFill rotWithShape="1">
          <a:blip r:embed="rId2"/>
          <a:srcRect l="6688" t="35993" r="38975" b="28990"/>
          <a:stretch/>
        </p:blipFill>
        <p:spPr>
          <a:xfrm>
            <a:off x="611559" y="2708919"/>
            <a:ext cx="8148433" cy="2952321"/>
          </a:xfrm>
          <a:prstGeom prst="rect">
            <a:avLst/>
          </a:prstGeom>
        </p:spPr>
      </p:pic>
    </p:spTree>
    <p:extLst>
      <p:ext uri="{BB962C8B-B14F-4D97-AF65-F5344CB8AC3E}">
        <p14:creationId xmlns:p14="http://schemas.microsoft.com/office/powerpoint/2010/main" val="267017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4808763" y="634946"/>
            <a:ext cx="3845379" cy="1450757"/>
          </a:xfrm>
        </p:spPr>
        <p:txBody>
          <a:bodyPr vert="horz" lIns="91440" tIns="45720" rIns="91440" bIns="45720" rtlCol="0" anchor="b">
            <a:normAutofit/>
          </a:bodyPr>
          <a:lstStyle/>
          <a:p>
            <a:r>
              <a:rPr lang="en-US" sz="3400" dirty="0"/>
              <a:t>Blue/Green Deployment - Benefits</a:t>
            </a:r>
          </a:p>
        </p:txBody>
      </p:sp>
      <p:pic>
        <p:nvPicPr>
          <p:cNvPr id="9218" name="Picture 2" descr="Image result for blue/green deployments on aws">
            <a:extLst>
              <a:ext uri="{FF2B5EF4-FFF2-40B4-BE49-F238E27FC236}">
                <a16:creationId xmlns:a16="http://schemas.microsoft.com/office/drawing/2014/main" id="{728E8C24-5DD5-4239-A51F-2505B3AD6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94" y="765682"/>
            <a:ext cx="4088720" cy="5006595"/>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5FDA73E-3CA3-4E32-B7EC-D24FBFA591D7}"/>
              </a:ext>
            </a:extLst>
          </p:cNvPr>
          <p:cNvSpPr txBox="1"/>
          <p:nvPr/>
        </p:nvSpPr>
        <p:spPr>
          <a:xfrm>
            <a:off x="4808763" y="2198914"/>
            <a:ext cx="3845379" cy="367018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a:solidFill>
                  <a:schemeClr val="tx1">
                    <a:lumMod val="75000"/>
                    <a:lumOff val="25000"/>
                  </a:schemeClr>
                </a:solidFill>
              </a:rPr>
              <a:t>Blue/green deployments provide a level of isolation between your blue and green application environments. </a:t>
            </a: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sz="1500">
                <a:solidFill>
                  <a:schemeClr val="tx1">
                    <a:lumMod val="75000"/>
                    <a:lumOff val="25000"/>
                  </a:schemeClr>
                </a:solidFill>
              </a:rPr>
              <a:t>It ensures spinning up a parallel green environment does not affect resources underpinning your blue environment. </a:t>
            </a: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sz="1500">
                <a:solidFill>
                  <a:schemeClr val="tx1">
                    <a:lumMod val="75000"/>
                    <a:lumOff val="25000"/>
                  </a:schemeClr>
                </a:solidFill>
              </a:rPr>
              <a:t>After you deploy the green environment, you have the opportunity to validate it. You might do that with test traffic before sending production traffic to the green environment, or by using a very small fraction of production traffic, to better reflect real user traffic. This is called canary analysis or canary testing</a:t>
            </a:r>
          </a:p>
        </p:txBody>
      </p:sp>
      <p:sp>
        <p:nvSpPr>
          <p:cNvPr id="75" name="Rectangle 7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55090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4808763" y="634946"/>
            <a:ext cx="3845379" cy="1450757"/>
          </a:xfrm>
        </p:spPr>
        <p:txBody>
          <a:bodyPr vert="horz" lIns="91440" tIns="45720" rIns="91440" bIns="45720" rtlCol="0" anchor="b">
            <a:normAutofit/>
          </a:bodyPr>
          <a:lstStyle/>
          <a:p>
            <a:r>
              <a:rPr lang="en-US" sz="3400"/>
              <a:t>Blue/Green Deployment – Benefits ..Contd</a:t>
            </a:r>
          </a:p>
        </p:txBody>
      </p:sp>
      <p:pic>
        <p:nvPicPr>
          <p:cNvPr id="4" name="Picture 3">
            <a:extLst>
              <a:ext uri="{FF2B5EF4-FFF2-40B4-BE49-F238E27FC236}">
                <a16:creationId xmlns:a16="http://schemas.microsoft.com/office/drawing/2014/main" id="{CA500D86-CC12-43A5-B733-064A470D7437}"/>
              </a:ext>
            </a:extLst>
          </p:cNvPr>
          <p:cNvPicPr>
            <a:picLocks noChangeAspect="1"/>
          </p:cNvPicPr>
          <p:nvPr/>
        </p:nvPicPr>
        <p:blipFill>
          <a:blip r:embed="rId2"/>
          <a:stretch>
            <a:fillRect/>
          </a:stretch>
        </p:blipFill>
        <p:spPr>
          <a:xfrm>
            <a:off x="673135" y="645106"/>
            <a:ext cx="3707238" cy="5247747"/>
          </a:xfrm>
          <a:prstGeom prst="rect">
            <a:avLst/>
          </a:prstGeom>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5FDA73E-3CA3-4E32-B7EC-D24FBFA591D7}"/>
              </a:ext>
            </a:extLst>
          </p:cNvPr>
          <p:cNvSpPr txBox="1"/>
          <p:nvPr/>
        </p:nvSpPr>
        <p:spPr>
          <a:xfrm>
            <a:off x="4808763" y="2198914"/>
            <a:ext cx="3845379" cy="367018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Blue/green deployments also fit well with continuous integration and continuous deployment (CI/CD) workflows, in many cases limiting their complexity. </a:t>
            </a:r>
          </a:p>
          <a:p>
            <a:pPr defTabSz="914400">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3965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4" name="Rectangle 70">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5894613" y="634946"/>
            <a:ext cx="2767693" cy="1450757"/>
          </a:xfrm>
        </p:spPr>
        <p:txBody>
          <a:bodyPr vert="horz" lIns="91440" tIns="45720" rIns="91440" bIns="45720" rtlCol="0" anchor="b">
            <a:normAutofit/>
          </a:bodyPr>
          <a:lstStyle/>
          <a:p>
            <a:r>
              <a:rPr lang="en-US" sz="2600" dirty="0"/>
              <a:t>AWS Tools and Services Enabling Blue/Green Deployments </a:t>
            </a:r>
          </a:p>
        </p:txBody>
      </p:sp>
      <p:pic>
        <p:nvPicPr>
          <p:cNvPr id="10242" name="Picture 2" descr="Image result for aws route 53">
            <a:extLst>
              <a:ext uri="{FF2B5EF4-FFF2-40B4-BE49-F238E27FC236}">
                <a16:creationId xmlns:a16="http://schemas.microsoft.com/office/drawing/2014/main" id="{5A13AC9F-65E5-4F0B-8AC1-1F917CEA4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99" y="2001696"/>
            <a:ext cx="5182351" cy="2591175"/>
          </a:xfrm>
          <a:prstGeom prst="rect">
            <a:avLst/>
          </a:prstGeom>
          <a:noFill/>
          <a:extLst>
            <a:ext uri="{909E8E84-426E-40DD-AFC4-6F175D3DCCD1}">
              <a14:hiddenFill xmlns:a14="http://schemas.microsoft.com/office/drawing/2010/main">
                <a:solidFill>
                  <a:srgbClr val="FFFFFF"/>
                </a:solidFill>
              </a14:hiddenFill>
            </a:ext>
          </a:extLst>
        </p:spPr>
      </p:pic>
      <p:cxnSp>
        <p:nvCxnSpPr>
          <p:cNvPr id="10245" name="Straight Connector 72">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19107" y="2085703"/>
            <a:ext cx="26746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5FDA73E-3CA3-4E32-B7EC-D24FBFA591D7}"/>
              </a:ext>
            </a:extLst>
          </p:cNvPr>
          <p:cNvSpPr txBox="1"/>
          <p:nvPr/>
        </p:nvSpPr>
        <p:spPr>
          <a:xfrm>
            <a:off x="5894613" y="2198914"/>
            <a:ext cx="2767693" cy="367018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b="1">
                <a:solidFill>
                  <a:schemeClr val="tx1">
                    <a:lumMod val="75000"/>
                    <a:lumOff val="25000"/>
                  </a:schemeClr>
                </a:solidFill>
              </a:rPr>
              <a:t>Amazon Route 53 </a:t>
            </a: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sz="1500">
                <a:solidFill>
                  <a:schemeClr val="tx1">
                    <a:lumMod val="75000"/>
                    <a:lumOff val="25000"/>
                  </a:schemeClr>
                </a:solidFill>
              </a:rPr>
              <a:t>Amazon Route 53 is a highly available and scalable authoritative DNS service that routes user requests for Internet-based resources to the appropriate destination.</a:t>
            </a:r>
          </a:p>
          <a:p>
            <a:pPr defTabSz="914400">
              <a:lnSpc>
                <a:spcPct val="90000"/>
              </a:lnSpc>
              <a:spcAft>
                <a:spcPts val="600"/>
              </a:spcAft>
              <a:buClr>
                <a:schemeClr val="accent1"/>
              </a:buClr>
              <a:buFont typeface="Calibri" panose="020F0502020204030204" pitchFamily="34" charset="0"/>
            </a:pPr>
            <a:endParaRPr lang="en-US" sz="150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sz="1500">
                <a:solidFill>
                  <a:schemeClr val="tx1">
                    <a:lumMod val="75000"/>
                    <a:lumOff val="25000"/>
                  </a:schemeClr>
                </a:solidFill>
              </a:rPr>
              <a:t>Amazon Route 53 runs on a global network of DNS servers providing customers with added features, such as routing based on </a:t>
            </a:r>
            <a:r>
              <a:rPr lang="en-US" sz="1500" b="1">
                <a:solidFill>
                  <a:schemeClr val="tx1">
                    <a:lumMod val="75000"/>
                    <a:lumOff val="25000"/>
                  </a:schemeClr>
                </a:solidFill>
              </a:rPr>
              <a:t>health checks, geography, </a:t>
            </a:r>
            <a:r>
              <a:rPr lang="en-US" sz="1500">
                <a:solidFill>
                  <a:schemeClr val="tx1">
                    <a:lumMod val="75000"/>
                    <a:lumOff val="25000"/>
                  </a:schemeClr>
                </a:solidFill>
              </a:rPr>
              <a:t>and</a:t>
            </a:r>
            <a:r>
              <a:rPr lang="en-US" sz="1500" b="1">
                <a:solidFill>
                  <a:schemeClr val="tx1">
                    <a:lumMod val="75000"/>
                    <a:lumOff val="25000"/>
                  </a:schemeClr>
                </a:solidFill>
              </a:rPr>
              <a:t> latency. </a:t>
            </a:r>
          </a:p>
        </p:txBody>
      </p:sp>
      <p:sp>
        <p:nvSpPr>
          <p:cNvPr id="10246" name="Rectangle 74">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11553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C52B-BC44-4C2F-9D0B-A1DA8AE926A1}"/>
              </a:ext>
            </a:extLst>
          </p:cNvPr>
          <p:cNvSpPr>
            <a:spLocks noGrp="1"/>
          </p:cNvSpPr>
          <p:nvPr>
            <p:ph type="title"/>
          </p:nvPr>
        </p:nvSpPr>
        <p:spPr>
          <a:xfrm>
            <a:off x="800100" y="1124744"/>
            <a:ext cx="7543800" cy="612617"/>
          </a:xfrm>
        </p:spPr>
        <p:txBody>
          <a:bodyPr>
            <a:normAutofit fontScale="90000"/>
          </a:bodyPr>
          <a:lstStyle/>
          <a:p>
            <a:r>
              <a:rPr lang="en-US" sz="4000" dirty="0"/>
              <a:t>AWS Tools and Services Enabling Blue/Green Deployments </a:t>
            </a:r>
          </a:p>
        </p:txBody>
      </p:sp>
      <p:sp>
        <p:nvSpPr>
          <p:cNvPr id="5" name="TextBox 4">
            <a:extLst>
              <a:ext uri="{FF2B5EF4-FFF2-40B4-BE49-F238E27FC236}">
                <a16:creationId xmlns:a16="http://schemas.microsoft.com/office/drawing/2014/main" id="{C5FDA73E-3CA3-4E32-B7EC-D24FBFA591D7}"/>
              </a:ext>
            </a:extLst>
          </p:cNvPr>
          <p:cNvSpPr txBox="1"/>
          <p:nvPr/>
        </p:nvSpPr>
        <p:spPr>
          <a:xfrm>
            <a:off x="3923928" y="1916832"/>
            <a:ext cx="4824536" cy="3970318"/>
          </a:xfrm>
          <a:prstGeom prst="rect">
            <a:avLst/>
          </a:prstGeom>
          <a:noFill/>
        </p:spPr>
        <p:txBody>
          <a:bodyPr wrap="square" rtlCol="0">
            <a:spAutoFit/>
          </a:bodyPr>
          <a:lstStyle/>
          <a:p>
            <a:endParaRPr lang="en-US" dirty="0"/>
          </a:p>
          <a:p>
            <a:r>
              <a:rPr lang="en-US" dirty="0"/>
              <a:t>Another common approach to routing traffic for a blue/green deployment is through the use of load balancing technologies. </a:t>
            </a:r>
          </a:p>
          <a:p>
            <a:endParaRPr lang="en-US" dirty="0"/>
          </a:p>
          <a:p>
            <a:r>
              <a:rPr lang="en-US" dirty="0"/>
              <a:t>Elastic Load Balancing distributes incoming application traffic across designated Amazon Elastic Compute Cloud (Amazon EC2) instances.</a:t>
            </a:r>
          </a:p>
          <a:p>
            <a:endParaRPr lang="en-US" dirty="0"/>
          </a:p>
          <a:p>
            <a:r>
              <a:rPr lang="en-US" dirty="0"/>
              <a:t> Elastic Load Balancing scales in response to incoming requests, performs health checking against Amazon EC2 resources, and naturally integrates with other AWS tools, such as Auto Scaling. </a:t>
            </a:r>
            <a:endParaRPr lang="en-US" b="1" dirty="0"/>
          </a:p>
        </p:txBody>
      </p:sp>
      <p:pic>
        <p:nvPicPr>
          <p:cNvPr id="7" name="Picture 6">
            <a:extLst>
              <a:ext uri="{FF2B5EF4-FFF2-40B4-BE49-F238E27FC236}">
                <a16:creationId xmlns:a16="http://schemas.microsoft.com/office/drawing/2014/main" id="{50CAE7CC-7378-4E34-A7F7-E51D2679B6F2}"/>
              </a:ext>
            </a:extLst>
          </p:cNvPr>
          <p:cNvPicPr>
            <a:picLocks noChangeAspect="1"/>
          </p:cNvPicPr>
          <p:nvPr/>
        </p:nvPicPr>
        <p:blipFill>
          <a:blip r:embed="rId2"/>
          <a:stretch>
            <a:fillRect/>
          </a:stretch>
        </p:blipFill>
        <p:spPr>
          <a:xfrm>
            <a:off x="800100" y="1961836"/>
            <a:ext cx="2664296" cy="3771420"/>
          </a:xfrm>
          <a:prstGeom prst="rect">
            <a:avLst/>
          </a:prstGeom>
        </p:spPr>
      </p:pic>
    </p:spTree>
    <p:extLst>
      <p:ext uri="{BB962C8B-B14F-4D97-AF65-F5344CB8AC3E}">
        <p14:creationId xmlns:p14="http://schemas.microsoft.com/office/powerpoint/2010/main" val="114716924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1161</Words>
  <Application>Microsoft Office PowerPoint</Application>
  <PresentationFormat>On-screen Show (4:3)</PresentationFormat>
  <Paragraphs>127</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Claire Hand</vt:lpstr>
      <vt:lpstr>Palatino Linotype</vt:lpstr>
      <vt:lpstr>Calibri Light</vt:lpstr>
      <vt:lpstr>Calibri</vt:lpstr>
      <vt:lpstr>Arial</vt:lpstr>
      <vt:lpstr>Retrospect</vt:lpstr>
      <vt:lpstr> Blue/Green Deployment and  Serverless Microservices Architecture Patterns </vt:lpstr>
      <vt:lpstr>DevOps Phases &amp;Tools</vt:lpstr>
      <vt:lpstr>Implementation of DevOps – A Use case Example</vt:lpstr>
      <vt:lpstr>Docker in DevOps</vt:lpstr>
      <vt:lpstr>CI/CD</vt:lpstr>
      <vt:lpstr>Blue/Green Deployment - Benefits</vt:lpstr>
      <vt:lpstr>Blue/Green Deployment – Benefits ..Contd</vt:lpstr>
      <vt:lpstr>AWS Tools and Services Enabling Blue/Green Deployments </vt:lpstr>
      <vt:lpstr>AWS Tools and Services Enabling Blue/Green Deployments </vt:lpstr>
      <vt:lpstr>AWS Tools and Services Enabling Blue/Green Deployments </vt:lpstr>
      <vt:lpstr>AWS Tools and Services Enabling Blue/Green Deployments </vt:lpstr>
      <vt:lpstr>AWS Tools and Services Enabling Blue/Green Deployments </vt:lpstr>
      <vt:lpstr>AWS Tools and Services Enabling Blue/Green Deployments </vt:lpstr>
      <vt:lpstr>Blue/Green Deployments - Techniques</vt:lpstr>
      <vt:lpstr>Blue/Green Deployments - Techniques</vt:lpstr>
      <vt:lpstr>Blue/Green Deployments - Techniques</vt:lpstr>
      <vt:lpstr>Blue/Green Deployments - Techniques</vt:lpstr>
      <vt:lpstr>Launch configuration update pattern </vt:lpstr>
      <vt:lpstr>Scale up green launch configuration </vt:lpstr>
      <vt:lpstr>Prepare green Elastic Beanstalk environment </vt:lpstr>
      <vt:lpstr>When Blue/Green Deployments Are Not Recommended</vt:lpstr>
      <vt:lpstr>Implementing Serverless Microservices Architecture Patterns</vt:lpstr>
      <vt:lpstr>Serverless Microservice Patterns</vt:lpstr>
      <vt:lpstr>Serverless Microservice Patterns</vt:lpstr>
      <vt:lpstr>Serverless Microservice Patterns</vt:lpstr>
      <vt:lpstr>Serverless Microservice Patterns</vt:lpstr>
      <vt:lpstr>Serverless Microservice Patterns</vt:lpstr>
      <vt:lpstr>Serverless Microservice Patterns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Blue/Green Deployment and  Serverless Microservices Architecture Patterns </dc:title>
  <dc:creator>umathiva</dc:creator>
  <cp:lastModifiedBy>umathiva</cp:lastModifiedBy>
  <cp:revision>2</cp:revision>
  <dcterms:created xsi:type="dcterms:W3CDTF">2019-03-27T06:38:28Z</dcterms:created>
  <dcterms:modified xsi:type="dcterms:W3CDTF">2019-03-27T11:29:10Z</dcterms:modified>
</cp:coreProperties>
</file>